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Lst>
  <p:notesMasterIdLst>
    <p:notesMasterId r:id="rId16"/>
  </p:notesMasterIdLst>
  <p:sldIdLst>
    <p:sldId id="256" r:id="rId3"/>
    <p:sldId id="258" r:id="rId4"/>
    <p:sldId id="271" r:id="rId5"/>
    <p:sldId id="272" r:id="rId6"/>
    <p:sldId id="262" r:id="rId7"/>
    <p:sldId id="275" r:id="rId8"/>
    <p:sldId id="274" r:id="rId9"/>
    <p:sldId id="277" r:id="rId10"/>
    <p:sldId id="264" r:id="rId11"/>
    <p:sldId id="276" r:id="rId12"/>
    <p:sldId id="265" r:id="rId13"/>
    <p:sldId id="267" r:id="rId14"/>
    <p:sldId id="260"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549"/>
    <a:srgbClr val="003635"/>
    <a:srgbClr val="FF0D97"/>
    <a:srgbClr val="0000CC"/>
    <a:srgbClr val="9EFF29"/>
    <a:srgbClr val="C80064"/>
    <a:srgbClr val="C33A1F"/>
    <a:srgbClr val="007033"/>
    <a:srgbClr val="D6370C"/>
    <a:srgbClr val="1D3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74" autoAdjust="0"/>
  </p:normalViewPr>
  <p:slideViewPr>
    <p:cSldViewPr snapToGrid="0">
      <p:cViewPr varScale="1">
        <p:scale>
          <a:sx n="78" d="100"/>
          <a:sy n="78" d="100"/>
        </p:scale>
        <p:origin x="135" y="45"/>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10/19/2019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533E96-F078-4B3D-A8F4-F1AF21EBC357}" type="slidenum">
              <a:rPr lang="en-US" smtClean="0"/>
              <a:t>1</a:t>
            </a:fld>
            <a:endParaRPr lang="en-US"/>
          </a:p>
        </p:txBody>
      </p:sp>
    </p:spTree>
    <p:extLst>
      <p:ext uri="{BB962C8B-B14F-4D97-AF65-F5344CB8AC3E}">
        <p14:creationId xmlns:p14="http://schemas.microsoft.com/office/powerpoint/2010/main" val="183944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533E96-F078-4B3D-A8F4-F1AF21EBC357}" type="slidenum">
              <a:rPr lang="en-US" smtClean="0"/>
              <a:t>3</a:t>
            </a:fld>
            <a:endParaRPr lang="en-US"/>
          </a:p>
        </p:txBody>
      </p:sp>
    </p:spTree>
    <p:extLst>
      <p:ext uri="{BB962C8B-B14F-4D97-AF65-F5344CB8AC3E}">
        <p14:creationId xmlns:p14="http://schemas.microsoft.com/office/powerpoint/2010/main" val="281716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533E96-F078-4B3D-A8F4-F1AF21EBC357}" type="slidenum">
              <a:rPr lang="en-US" smtClean="0"/>
              <a:t>5</a:t>
            </a:fld>
            <a:endParaRPr lang="en-US"/>
          </a:p>
        </p:txBody>
      </p:sp>
    </p:spTree>
    <p:extLst>
      <p:ext uri="{BB962C8B-B14F-4D97-AF65-F5344CB8AC3E}">
        <p14:creationId xmlns:p14="http://schemas.microsoft.com/office/powerpoint/2010/main" val="387239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1849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三元组训练推断过慢</a:t>
            </a:r>
            <a:r>
              <a:rPr lang="en-US" altLang="zh-CN" dirty="0"/>
              <a:t>-&gt; </a:t>
            </a:r>
            <a:r>
              <a:rPr lang="zh-CN" altLang="en-US" dirty="0"/>
              <a:t>重新定义成二元关系</a:t>
            </a:r>
          </a:p>
          <a:p>
            <a:endParaRPr lang="zh-CN" altLang="en-US" dirty="0"/>
          </a:p>
        </p:txBody>
      </p:sp>
      <p:sp>
        <p:nvSpPr>
          <p:cNvPr id="4" name="灯片编号占位符 3"/>
          <p:cNvSpPr>
            <a:spLocks noGrp="1"/>
          </p:cNvSpPr>
          <p:nvPr>
            <p:ph type="sldNum" sz="quarter" idx="10"/>
          </p:nvPr>
        </p:nvSpPr>
        <p:spPr/>
        <p:txBody>
          <a:bodyPr/>
          <a:lstStyle/>
          <a:p>
            <a:fld id="{AF533E96-F078-4B3D-A8F4-F1AF21EBC357}" type="slidenum">
              <a:rPr lang="en-US" smtClean="0"/>
              <a:t>11</a:t>
            </a:fld>
            <a:endParaRPr lang="en-US"/>
          </a:p>
        </p:txBody>
      </p:sp>
    </p:spTree>
    <p:extLst>
      <p:ext uri="{BB962C8B-B14F-4D97-AF65-F5344CB8AC3E}">
        <p14:creationId xmlns:p14="http://schemas.microsoft.com/office/powerpoint/2010/main" val="39081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13</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5188" y="3303638"/>
            <a:ext cx="8008376" cy="951271"/>
          </a:xfrm>
          <a:noFill/>
          <a:effectLst>
            <a:outerShdw blurRad="50800" dist="38100" dir="2700000" algn="tl" rotWithShape="0">
              <a:prstClr val="black">
                <a:alpha val="40000"/>
              </a:prstClr>
            </a:outerShdw>
          </a:effectLst>
        </p:spPr>
        <p:txBody>
          <a:bodyPr>
            <a:normAutofit/>
          </a:bodyPr>
          <a:lstStyle>
            <a:lvl1pPr algn="ctr">
              <a:defRPr sz="3600">
                <a:solidFill>
                  <a:schemeClr val="bg1"/>
                </a:solidFill>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3" name="Subtitle 2"/>
          <p:cNvSpPr>
            <a:spLocks noGrp="1"/>
          </p:cNvSpPr>
          <p:nvPr>
            <p:ph type="subTitle" idx="1"/>
          </p:nvPr>
        </p:nvSpPr>
        <p:spPr>
          <a:xfrm>
            <a:off x="575188" y="4254909"/>
            <a:ext cx="8001000" cy="678426"/>
          </a:xfrm>
        </p:spPr>
        <p:txBody>
          <a:bodyPr>
            <a:normAutofit/>
          </a:bodyPr>
          <a:lstStyle>
            <a:lvl1pPr marL="0" indent="0" algn="ctr">
              <a:buNone/>
              <a:defRPr sz="2800" b="0" i="0">
                <a:solidFill>
                  <a:schemeClr val="tx2">
                    <a:lumMod val="40000"/>
                    <a:lumOff val="60000"/>
                  </a:schemeClr>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5188" y="3303638"/>
            <a:ext cx="8008376" cy="951271"/>
          </a:xfrm>
          <a:noFill/>
          <a:effectLst>
            <a:outerShdw blurRad="50800" dist="38100" dir="2700000" algn="tl" rotWithShape="0">
              <a:prstClr val="black">
                <a:alpha val="40000"/>
              </a:prstClr>
            </a:outerShdw>
          </a:effectLst>
        </p:spPr>
        <p:txBody>
          <a:bodyPr>
            <a:normAutofit/>
          </a:bodyPr>
          <a:lstStyle>
            <a:lvl1pPr algn="ctr">
              <a:defRPr sz="3600">
                <a:solidFill>
                  <a:schemeClr val="bg1"/>
                </a:solidFill>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3" name="Subtitle 2"/>
          <p:cNvSpPr>
            <a:spLocks noGrp="1"/>
          </p:cNvSpPr>
          <p:nvPr>
            <p:ph type="subTitle" idx="1"/>
          </p:nvPr>
        </p:nvSpPr>
        <p:spPr>
          <a:xfrm>
            <a:off x="575188" y="4254909"/>
            <a:ext cx="8001000" cy="678426"/>
          </a:xfrm>
        </p:spPr>
        <p:txBody>
          <a:bodyPr>
            <a:normAutofit/>
          </a:bodyPr>
          <a:lstStyle>
            <a:lvl1pPr marL="0" indent="0" algn="ctr">
              <a:buNone/>
              <a:defRPr sz="2800" b="0" i="0">
                <a:solidFill>
                  <a:schemeClr val="tx2">
                    <a:lumMod val="40000"/>
                    <a:lumOff val="60000"/>
                  </a:schemeClr>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1048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451" y="0"/>
            <a:ext cx="8259098" cy="763526"/>
          </a:xfrm>
        </p:spPr>
        <p:txBody>
          <a:bodyPr>
            <a:normAutofit/>
          </a:bodyPr>
          <a:lstStyle>
            <a:lvl1pPr algn="l">
              <a:defRPr sz="3200" baseline="0">
                <a:solidFill>
                  <a:schemeClr val="tx2">
                    <a:lumMod val="40000"/>
                    <a:lumOff val="60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3" name="Content Placeholder 2"/>
          <p:cNvSpPr>
            <a:spLocks noGrp="1"/>
          </p:cNvSpPr>
          <p:nvPr>
            <p:ph idx="1"/>
          </p:nvPr>
        </p:nvSpPr>
        <p:spPr>
          <a:xfrm>
            <a:off x="440730" y="898511"/>
            <a:ext cx="8246070" cy="3163527"/>
          </a:xfrm>
        </p:spPr>
        <p:txBody>
          <a:bodyPr/>
          <a:lstStyle>
            <a:lvl1pPr algn="l">
              <a:lnSpc>
                <a:spcPct val="150000"/>
              </a:lnSpc>
              <a:defRPr sz="2400">
                <a:solidFill>
                  <a:schemeClr val="bg1"/>
                </a:solidFill>
                <a:latin typeface="微软雅黑" panose="020B0503020204020204" pitchFamily="34" charset="-122"/>
                <a:ea typeface="微软雅黑" panose="020B0503020204020204" pitchFamily="34" charset="-122"/>
              </a:defRPr>
            </a:lvl1pPr>
            <a:lvl2pPr algn="l">
              <a:lnSpc>
                <a:spcPct val="150000"/>
              </a:lnSpc>
              <a:defRPr sz="2000">
                <a:solidFill>
                  <a:schemeClr val="bg1"/>
                </a:solidFill>
                <a:latin typeface="微软雅黑" panose="020B0503020204020204" pitchFamily="34" charset="-122"/>
                <a:ea typeface="微软雅黑" panose="020B0503020204020204" pitchFamily="34" charset="-122"/>
              </a:defRPr>
            </a:lvl2pPr>
            <a:lvl3pPr algn="l">
              <a:lnSpc>
                <a:spcPct val="150000"/>
              </a:lnSpc>
              <a:defRPr>
                <a:solidFill>
                  <a:schemeClr val="bg1"/>
                </a:solidFill>
                <a:latin typeface="微软雅黑" panose="020B0503020204020204" pitchFamily="34" charset="-122"/>
                <a:ea typeface="微软雅黑" panose="020B0503020204020204" pitchFamily="34" charset="-122"/>
              </a:defRPr>
            </a:lvl3pPr>
            <a:lvl4pPr algn="l">
              <a:lnSpc>
                <a:spcPct val="150000"/>
              </a:lnSpc>
              <a:defRPr>
                <a:solidFill>
                  <a:schemeClr val="bg1"/>
                </a:solidFill>
                <a:latin typeface="微软雅黑" panose="020B0503020204020204" pitchFamily="34" charset="-122"/>
                <a:ea typeface="微软雅黑" panose="020B0503020204020204" pitchFamily="34" charset="-122"/>
              </a:defRPr>
            </a:lvl4pPr>
            <a:lvl5pPr algn="l">
              <a:lnSpc>
                <a:spcPct val="150000"/>
              </a:lnSpc>
              <a:defRPr>
                <a:solidFill>
                  <a:schemeClr val="bg1"/>
                </a:solidFill>
                <a:latin typeface="微软雅黑" panose="020B0503020204020204" pitchFamily="34" charset="-122"/>
                <a:ea typeface="微软雅黑"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1907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4344" y="406537"/>
            <a:ext cx="6805594" cy="725349"/>
          </a:xfrm>
        </p:spPr>
        <p:txBody>
          <a:bodyPr>
            <a:normAutofit/>
          </a:bodyPr>
          <a:lstStyle>
            <a:lvl1pPr algn="l">
              <a:defRPr sz="3600">
                <a:solidFill>
                  <a:srgbClr val="00206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3" name="Content Placeholder 2"/>
          <p:cNvSpPr>
            <a:spLocks noGrp="1"/>
          </p:cNvSpPr>
          <p:nvPr>
            <p:ph idx="1"/>
          </p:nvPr>
        </p:nvSpPr>
        <p:spPr>
          <a:xfrm>
            <a:off x="1732936" y="1143000"/>
            <a:ext cx="6828503" cy="3545497"/>
          </a:xfrm>
        </p:spPr>
        <p:txBody>
          <a:bodyPr/>
          <a:lstStyle>
            <a:lvl1pPr>
              <a:defRPr sz="2800">
                <a:solidFill>
                  <a:schemeClr val="tx1"/>
                </a:solidFill>
                <a:latin typeface="微软雅黑" panose="020B0503020204020204" pitchFamily="34" charset="-122"/>
                <a:ea typeface="微软雅黑" panose="020B0503020204020204" pitchFamily="34" charset="-122"/>
              </a:defRPr>
            </a:lvl1pPr>
            <a:lvl2pPr>
              <a:defRPr>
                <a:solidFill>
                  <a:schemeClr val="tx1"/>
                </a:solidFill>
                <a:latin typeface="微软雅黑" panose="020B0503020204020204" pitchFamily="34" charset="-122"/>
                <a:ea typeface="微软雅黑" panose="020B0503020204020204" pitchFamily="34" charset="-122"/>
              </a:defRPr>
            </a:lvl2pPr>
            <a:lvl3pPr>
              <a:defRPr>
                <a:solidFill>
                  <a:schemeClr val="tx1"/>
                </a:solidFill>
                <a:latin typeface="微软雅黑" panose="020B0503020204020204" pitchFamily="34" charset="-122"/>
                <a:ea typeface="微软雅黑" panose="020B0503020204020204" pitchFamily="34" charset="-122"/>
              </a:defRPr>
            </a:lvl3pPr>
            <a:lvl4pPr>
              <a:defRPr>
                <a:solidFill>
                  <a:schemeClr val="tx1"/>
                </a:solidFill>
                <a:latin typeface="微软雅黑" panose="020B0503020204020204" pitchFamily="34" charset="-122"/>
                <a:ea typeface="微软雅黑" panose="020B0503020204020204" pitchFamily="34" charset="-122"/>
              </a:defRPr>
            </a:lvl4pPr>
            <a:lvl5pPr>
              <a:defRPr>
                <a:solidFill>
                  <a:schemeClr val="tx1"/>
                </a:solidFill>
                <a:latin typeface="微软雅黑" panose="020B0503020204020204" pitchFamily="34" charset="-122"/>
                <a:ea typeface="微软雅黑"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6936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微软雅黑" panose="020B0503020204020204" pitchFamily="34" charset="-122"/>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7448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7376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8" y="832084"/>
            <a:ext cx="8093365" cy="763525"/>
          </a:xfrm>
        </p:spPr>
        <p:txBody>
          <a:bodyPr>
            <a:normAutofit/>
          </a:bodyPr>
          <a:lstStyle>
            <a:lvl1pPr algn="ctr">
              <a:defRPr sz="3600" baseline="0">
                <a:solidFill>
                  <a:schemeClr val="tx2">
                    <a:lumMod val="40000"/>
                    <a:lumOff val="60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3" name="Text Placeholder 2"/>
          <p:cNvSpPr>
            <a:spLocks noGrp="1"/>
          </p:cNvSpPr>
          <p:nvPr>
            <p:ph type="body" idx="1"/>
          </p:nvPr>
        </p:nvSpPr>
        <p:spPr>
          <a:xfrm>
            <a:off x="522131" y="1736625"/>
            <a:ext cx="4040188" cy="479822"/>
          </a:xfrm>
        </p:spPr>
        <p:txBody>
          <a:bodyPr anchor="b"/>
          <a:lstStyle>
            <a:lvl1pPr marL="0" indent="0" algn="ctr">
              <a:buNone/>
              <a:defRPr sz="2400" b="1">
                <a:solidFill>
                  <a:schemeClr val="bg1"/>
                </a:solidFill>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209022"/>
            <a:ext cx="4040188" cy="2276294"/>
          </a:xfrm>
        </p:spPr>
        <p:txBody>
          <a:bodyPr/>
          <a:lstStyle>
            <a:lvl1pPr algn="ctr">
              <a:defRPr sz="2400">
                <a:solidFill>
                  <a:schemeClr val="bg1"/>
                </a:solidFill>
                <a:latin typeface="微软雅黑" panose="020B0503020204020204" pitchFamily="34" charset="-122"/>
                <a:ea typeface="微软雅黑" panose="020B0503020204020204" pitchFamily="34" charset="-122"/>
              </a:defRPr>
            </a:lvl1pPr>
            <a:lvl2pPr algn="ctr">
              <a:defRPr sz="2000">
                <a:solidFill>
                  <a:schemeClr val="bg1"/>
                </a:solidFill>
                <a:latin typeface="微软雅黑" panose="020B0503020204020204" pitchFamily="34" charset="-122"/>
                <a:ea typeface="微软雅黑" panose="020B0503020204020204" pitchFamily="34" charset="-122"/>
              </a:defRPr>
            </a:lvl2pPr>
            <a:lvl3pPr algn="ctr">
              <a:defRPr sz="1800">
                <a:solidFill>
                  <a:schemeClr val="bg1"/>
                </a:solidFill>
                <a:latin typeface="微软雅黑" panose="020B0503020204020204" pitchFamily="34" charset="-122"/>
                <a:ea typeface="微软雅黑" panose="020B0503020204020204" pitchFamily="34" charset="-122"/>
              </a:defRPr>
            </a:lvl3pPr>
            <a:lvl4pPr algn="ctr">
              <a:defRPr sz="1600">
                <a:solidFill>
                  <a:schemeClr val="bg1"/>
                </a:solidFill>
                <a:latin typeface="微软雅黑" panose="020B0503020204020204" pitchFamily="34" charset="-122"/>
                <a:ea typeface="微软雅黑" panose="020B0503020204020204" pitchFamily="34" charset="-122"/>
              </a:defRPr>
            </a:lvl4pPr>
            <a:lvl5pPr algn="ctr">
              <a:defRPr sz="1600">
                <a:solidFill>
                  <a:schemeClr val="bg1"/>
                </a:solidFill>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736625"/>
            <a:ext cx="4041775" cy="479822"/>
          </a:xfrm>
        </p:spPr>
        <p:txBody>
          <a:bodyPr anchor="b"/>
          <a:lstStyle>
            <a:lvl1pPr marL="0" indent="0" algn="ctr">
              <a:buNone/>
              <a:defRPr sz="2400" b="1">
                <a:solidFill>
                  <a:schemeClr val="bg1"/>
                </a:solidFill>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209022"/>
            <a:ext cx="4041775" cy="2276294"/>
          </a:xfrm>
        </p:spPr>
        <p:txBody>
          <a:bodyPr/>
          <a:lstStyle>
            <a:lvl1pPr algn="ctr">
              <a:defRPr sz="2400">
                <a:solidFill>
                  <a:schemeClr val="bg1"/>
                </a:solidFill>
                <a:latin typeface="微软雅黑" panose="020B0503020204020204" pitchFamily="34" charset="-122"/>
                <a:ea typeface="微软雅黑" panose="020B0503020204020204" pitchFamily="34" charset="-122"/>
              </a:defRPr>
            </a:lvl1pPr>
            <a:lvl2pPr algn="ctr">
              <a:defRPr sz="2000">
                <a:solidFill>
                  <a:schemeClr val="bg1"/>
                </a:solidFill>
                <a:latin typeface="微软雅黑" panose="020B0503020204020204" pitchFamily="34" charset="-122"/>
                <a:ea typeface="微软雅黑" panose="020B0503020204020204" pitchFamily="34" charset="-122"/>
              </a:defRPr>
            </a:lvl2pPr>
            <a:lvl3pPr algn="ctr">
              <a:defRPr sz="1800">
                <a:solidFill>
                  <a:schemeClr val="bg1"/>
                </a:solidFill>
                <a:latin typeface="微软雅黑" panose="020B0503020204020204" pitchFamily="34" charset="-122"/>
                <a:ea typeface="微软雅黑" panose="020B0503020204020204" pitchFamily="34" charset="-122"/>
              </a:defRPr>
            </a:lvl3pPr>
            <a:lvl4pPr algn="ctr">
              <a:defRPr sz="1600">
                <a:solidFill>
                  <a:schemeClr val="bg1"/>
                </a:solidFill>
                <a:latin typeface="微软雅黑" panose="020B0503020204020204" pitchFamily="34" charset="-122"/>
                <a:ea typeface="微软雅黑" panose="020B0503020204020204" pitchFamily="34" charset="-122"/>
              </a:defRPr>
            </a:lvl4pPr>
            <a:lvl5pPr algn="ctr">
              <a:defRPr sz="1600">
                <a:solidFill>
                  <a:schemeClr val="bg1"/>
                </a:solidFill>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6677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284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451" y="0"/>
            <a:ext cx="8259098" cy="763526"/>
          </a:xfrm>
        </p:spPr>
        <p:txBody>
          <a:bodyPr>
            <a:normAutofit/>
          </a:bodyPr>
          <a:lstStyle>
            <a:lvl1pPr algn="l">
              <a:defRPr sz="3200" baseline="0">
                <a:solidFill>
                  <a:schemeClr val="tx2">
                    <a:lumMod val="40000"/>
                    <a:lumOff val="60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3" name="Content Placeholder 2"/>
          <p:cNvSpPr>
            <a:spLocks noGrp="1"/>
          </p:cNvSpPr>
          <p:nvPr>
            <p:ph idx="1"/>
          </p:nvPr>
        </p:nvSpPr>
        <p:spPr>
          <a:xfrm>
            <a:off x="440730" y="898511"/>
            <a:ext cx="8246070" cy="3163527"/>
          </a:xfrm>
        </p:spPr>
        <p:txBody>
          <a:bodyPr/>
          <a:lstStyle>
            <a:lvl1pPr algn="l">
              <a:lnSpc>
                <a:spcPct val="150000"/>
              </a:lnSpc>
              <a:defRPr sz="2400">
                <a:solidFill>
                  <a:schemeClr val="bg1"/>
                </a:solidFill>
                <a:latin typeface="微软雅黑" panose="020B0503020204020204" pitchFamily="34" charset="-122"/>
                <a:ea typeface="微软雅黑" panose="020B0503020204020204" pitchFamily="34" charset="-122"/>
              </a:defRPr>
            </a:lvl1pPr>
            <a:lvl2pPr algn="l">
              <a:lnSpc>
                <a:spcPct val="150000"/>
              </a:lnSpc>
              <a:defRPr sz="2000">
                <a:solidFill>
                  <a:schemeClr val="bg1"/>
                </a:solidFill>
                <a:latin typeface="微软雅黑" panose="020B0503020204020204" pitchFamily="34" charset="-122"/>
                <a:ea typeface="微软雅黑" panose="020B0503020204020204" pitchFamily="34" charset="-122"/>
              </a:defRPr>
            </a:lvl2pPr>
            <a:lvl3pPr algn="l">
              <a:lnSpc>
                <a:spcPct val="150000"/>
              </a:lnSpc>
              <a:defRPr>
                <a:solidFill>
                  <a:schemeClr val="bg1"/>
                </a:solidFill>
                <a:latin typeface="微软雅黑" panose="020B0503020204020204" pitchFamily="34" charset="-122"/>
                <a:ea typeface="微软雅黑" panose="020B0503020204020204" pitchFamily="34" charset="-122"/>
              </a:defRPr>
            </a:lvl3pPr>
            <a:lvl4pPr algn="l">
              <a:lnSpc>
                <a:spcPct val="150000"/>
              </a:lnSpc>
              <a:defRPr>
                <a:solidFill>
                  <a:schemeClr val="bg1"/>
                </a:solidFill>
                <a:latin typeface="微软雅黑" panose="020B0503020204020204" pitchFamily="34" charset="-122"/>
                <a:ea typeface="微软雅黑" panose="020B0503020204020204" pitchFamily="34" charset="-122"/>
              </a:defRPr>
            </a:lvl4pPr>
            <a:lvl5pPr algn="l">
              <a:lnSpc>
                <a:spcPct val="150000"/>
              </a:lnSpc>
              <a:defRPr>
                <a:solidFill>
                  <a:schemeClr val="bg1"/>
                </a:solidFill>
                <a:latin typeface="微软雅黑" panose="020B0503020204020204" pitchFamily="34" charset="-122"/>
                <a:ea typeface="微软雅黑"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011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51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0434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0187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52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4344" y="406537"/>
            <a:ext cx="6805594" cy="725349"/>
          </a:xfrm>
        </p:spPr>
        <p:txBody>
          <a:bodyPr>
            <a:normAutofit/>
          </a:bodyPr>
          <a:lstStyle>
            <a:lvl1pPr algn="l">
              <a:defRPr sz="3600">
                <a:solidFill>
                  <a:srgbClr val="00206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3" name="Content Placeholder 2"/>
          <p:cNvSpPr>
            <a:spLocks noGrp="1"/>
          </p:cNvSpPr>
          <p:nvPr>
            <p:ph idx="1"/>
          </p:nvPr>
        </p:nvSpPr>
        <p:spPr>
          <a:xfrm>
            <a:off x="1732936" y="1143000"/>
            <a:ext cx="6828503" cy="3545497"/>
          </a:xfrm>
        </p:spPr>
        <p:txBody>
          <a:bodyPr/>
          <a:lstStyle>
            <a:lvl1pPr>
              <a:defRPr sz="2800">
                <a:solidFill>
                  <a:schemeClr val="tx1"/>
                </a:solidFill>
                <a:latin typeface="微软雅黑" panose="020B0503020204020204" pitchFamily="34" charset="-122"/>
                <a:ea typeface="微软雅黑" panose="020B0503020204020204" pitchFamily="34" charset="-122"/>
              </a:defRPr>
            </a:lvl1pPr>
            <a:lvl2pPr>
              <a:defRPr>
                <a:solidFill>
                  <a:schemeClr val="tx1"/>
                </a:solidFill>
                <a:latin typeface="微软雅黑" panose="020B0503020204020204" pitchFamily="34" charset="-122"/>
                <a:ea typeface="微软雅黑" panose="020B0503020204020204" pitchFamily="34" charset="-122"/>
              </a:defRPr>
            </a:lvl2pPr>
            <a:lvl3pPr>
              <a:defRPr>
                <a:solidFill>
                  <a:schemeClr val="tx1"/>
                </a:solidFill>
                <a:latin typeface="微软雅黑" panose="020B0503020204020204" pitchFamily="34" charset="-122"/>
                <a:ea typeface="微软雅黑" panose="020B0503020204020204" pitchFamily="34" charset="-122"/>
              </a:defRPr>
            </a:lvl3pPr>
            <a:lvl4pPr>
              <a:defRPr>
                <a:solidFill>
                  <a:schemeClr val="tx1"/>
                </a:solidFill>
                <a:latin typeface="微软雅黑" panose="020B0503020204020204" pitchFamily="34" charset="-122"/>
                <a:ea typeface="微软雅黑" panose="020B0503020204020204" pitchFamily="34" charset="-122"/>
              </a:defRPr>
            </a:lvl4pPr>
            <a:lvl5pPr>
              <a:defRPr>
                <a:solidFill>
                  <a:schemeClr val="tx1"/>
                </a:solidFill>
                <a:latin typeface="微软雅黑" panose="020B0503020204020204" pitchFamily="34" charset="-122"/>
                <a:ea typeface="微软雅黑"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微软雅黑" panose="020B0503020204020204" pitchFamily="34" charset="-122"/>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8" y="832084"/>
            <a:ext cx="8093365" cy="763525"/>
          </a:xfrm>
        </p:spPr>
        <p:txBody>
          <a:bodyPr>
            <a:normAutofit/>
          </a:bodyPr>
          <a:lstStyle>
            <a:lvl1pPr algn="ctr">
              <a:defRPr sz="3600" baseline="0">
                <a:solidFill>
                  <a:schemeClr val="tx2">
                    <a:lumMod val="40000"/>
                    <a:lumOff val="60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3" name="Text Placeholder 2"/>
          <p:cNvSpPr>
            <a:spLocks noGrp="1"/>
          </p:cNvSpPr>
          <p:nvPr>
            <p:ph type="body" idx="1"/>
          </p:nvPr>
        </p:nvSpPr>
        <p:spPr>
          <a:xfrm>
            <a:off x="522131" y="1736625"/>
            <a:ext cx="4040188" cy="479822"/>
          </a:xfrm>
        </p:spPr>
        <p:txBody>
          <a:bodyPr anchor="b"/>
          <a:lstStyle>
            <a:lvl1pPr marL="0" indent="0" algn="ctr">
              <a:buNone/>
              <a:defRPr sz="2400" b="1">
                <a:solidFill>
                  <a:schemeClr val="bg1"/>
                </a:solidFill>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209022"/>
            <a:ext cx="4040188" cy="2276294"/>
          </a:xfrm>
        </p:spPr>
        <p:txBody>
          <a:bodyPr/>
          <a:lstStyle>
            <a:lvl1pPr algn="ctr">
              <a:defRPr sz="2400">
                <a:solidFill>
                  <a:schemeClr val="bg1"/>
                </a:solidFill>
                <a:latin typeface="微软雅黑" panose="020B0503020204020204" pitchFamily="34" charset="-122"/>
                <a:ea typeface="微软雅黑" panose="020B0503020204020204" pitchFamily="34" charset="-122"/>
              </a:defRPr>
            </a:lvl1pPr>
            <a:lvl2pPr algn="ctr">
              <a:defRPr sz="2000">
                <a:solidFill>
                  <a:schemeClr val="bg1"/>
                </a:solidFill>
                <a:latin typeface="微软雅黑" panose="020B0503020204020204" pitchFamily="34" charset="-122"/>
                <a:ea typeface="微软雅黑" panose="020B0503020204020204" pitchFamily="34" charset="-122"/>
              </a:defRPr>
            </a:lvl2pPr>
            <a:lvl3pPr algn="ctr">
              <a:defRPr sz="1800">
                <a:solidFill>
                  <a:schemeClr val="bg1"/>
                </a:solidFill>
                <a:latin typeface="微软雅黑" panose="020B0503020204020204" pitchFamily="34" charset="-122"/>
                <a:ea typeface="微软雅黑" panose="020B0503020204020204" pitchFamily="34" charset="-122"/>
              </a:defRPr>
            </a:lvl3pPr>
            <a:lvl4pPr algn="ctr">
              <a:defRPr sz="1600">
                <a:solidFill>
                  <a:schemeClr val="bg1"/>
                </a:solidFill>
                <a:latin typeface="微软雅黑" panose="020B0503020204020204" pitchFamily="34" charset="-122"/>
                <a:ea typeface="微软雅黑" panose="020B0503020204020204" pitchFamily="34" charset="-122"/>
              </a:defRPr>
            </a:lvl4pPr>
            <a:lvl5pPr algn="ctr">
              <a:defRPr sz="1600">
                <a:solidFill>
                  <a:schemeClr val="bg1"/>
                </a:solidFill>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736625"/>
            <a:ext cx="4041775" cy="479822"/>
          </a:xfrm>
        </p:spPr>
        <p:txBody>
          <a:bodyPr anchor="b"/>
          <a:lstStyle>
            <a:lvl1pPr marL="0" indent="0" algn="ctr">
              <a:buNone/>
              <a:defRPr sz="2400" b="1">
                <a:solidFill>
                  <a:schemeClr val="bg1"/>
                </a:solidFill>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209022"/>
            <a:ext cx="4041775" cy="2276294"/>
          </a:xfrm>
        </p:spPr>
        <p:txBody>
          <a:bodyPr/>
          <a:lstStyle>
            <a:lvl1pPr algn="ctr">
              <a:defRPr sz="2400">
                <a:solidFill>
                  <a:schemeClr val="bg1"/>
                </a:solidFill>
                <a:latin typeface="微软雅黑" panose="020B0503020204020204" pitchFamily="34" charset="-122"/>
                <a:ea typeface="微软雅黑" panose="020B0503020204020204" pitchFamily="34" charset="-122"/>
              </a:defRPr>
            </a:lvl1pPr>
            <a:lvl2pPr algn="ctr">
              <a:defRPr sz="2000">
                <a:solidFill>
                  <a:schemeClr val="bg1"/>
                </a:solidFill>
                <a:latin typeface="微软雅黑" panose="020B0503020204020204" pitchFamily="34" charset="-122"/>
                <a:ea typeface="微软雅黑" panose="020B0503020204020204" pitchFamily="34" charset="-122"/>
              </a:defRPr>
            </a:lvl2pPr>
            <a:lvl3pPr algn="ctr">
              <a:defRPr sz="1800">
                <a:solidFill>
                  <a:schemeClr val="bg1"/>
                </a:solidFill>
                <a:latin typeface="微软雅黑" panose="020B0503020204020204" pitchFamily="34" charset="-122"/>
                <a:ea typeface="微软雅黑" panose="020B0503020204020204" pitchFamily="34" charset="-122"/>
              </a:defRPr>
            </a:lvl3pPr>
            <a:lvl4pPr algn="ctr">
              <a:defRPr sz="1600">
                <a:solidFill>
                  <a:schemeClr val="bg1"/>
                </a:solidFill>
                <a:latin typeface="微软雅黑" panose="020B0503020204020204" pitchFamily="34" charset="-122"/>
                <a:ea typeface="微软雅黑" panose="020B0503020204020204" pitchFamily="34" charset="-122"/>
              </a:defRPr>
            </a:lvl4pPr>
            <a:lvl5pPr algn="ctr">
              <a:defRPr sz="1600">
                <a:solidFill>
                  <a:schemeClr val="bg1"/>
                </a:solidFill>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10/19/2019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4326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padeoe@gmail.co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github.com/padeoe/cail2019" TargetMode="External"/><Relationship Id="rId4" Type="http://schemas.openxmlformats.org/officeDocument/2006/relationships/hyperlink" Target="mailto:raven4752g@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690" y="3320809"/>
            <a:ext cx="8067368" cy="884898"/>
          </a:xfrm>
        </p:spPr>
        <p:txBody>
          <a:bodyPr>
            <a:normAutofit/>
          </a:bodyPr>
          <a:lstStyle/>
          <a:p>
            <a:r>
              <a:rPr lang="en-US" altLang="zh-CN" dirty="0">
                <a:solidFill>
                  <a:schemeClr val="bg1">
                    <a:lumMod val="85000"/>
                  </a:schemeClr>
                </a:solidFill>
                <a:effectLst>
                  <a:outerShdw blurRad="38100" dist="38100" dir="2700000" algn="tl">
                    <a:srgbClr val="000000">
                      <a:alpha val="43137"/>
                    </a:srgbClr>
                  </a:outerShdw>
                </a:effectLst>
              </a:rPr>
              <a:t>CAIL2019</a:t>
            </a:r>
            <a:r>
              <a:rPr lang="zh-CN" altLang="en-US" dirty="0">
                <a:solidFill>
                  <a:schemeClr val="bg1">
                    <a:lumMod val="85000"/>
                  </a:schemeClr>
                </a:solidFill>
                <a:effectLst>
                  <a:outerShdw blurRad="38100" dist="38100" dir="2700000" algn="tl">
                    <a:srgbClr val="000000">
                      <a:alpha val="43137"/>
                    </a:srgbClr>
                  </a:outerShdw>
                </a:effectLst>
              </a:rPr>
              <a:t>相似案例匹配方案总结</a:t>
            </a:r>
            <a:endParaRPr lang="en-US" dirty="0">
              <a:solidFill>
                <a:schemeClr val="bg1">
                  <a:lumMod val="8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16194" y="4306524"/>
            <a:ext cx="8096864" cy="730043"/>
          </a:xfrm>
        </p:spPr>
        <p:txBody>
          <a:bodyPr>
            <a:normAutofit/>
          </a:bodyPr>
          <a:lstStyle/>
          <a:p>
            <a:r>
              <a:rPr lang="en-US" altLang="zh-CN" sz="1600" b="1" dirty="0"/>
              <a:t>Backward</a:t>
            </a:r>
            <a:r>
              <a:rPr lang="en-US" altLang="zh-CN" sz="1600" dirty="0"/>
              <a:t> </a:t>
            </a:r>
            <a:r>
              <a:rPr lang="zh-CN" altLang="en-US" sz="1600" b="1" dirty="0"/>
              <a:t>团队</a:t>
            </a:r>
            <a:endParaRPr lang="en-US" altLang="zh-CN" sz="1600" b="1" dirty="0"/>
          </a:p>
          <a:p>
            <a:r>
              <a:rPr lang="zh-CN" altLang="en-US" sz="1600" dirty="0"/>
              <a:t>南京擎盾信息科技有限公司</a:t>
            </a:r>
            <a:r>
              <a:rPr lang="en-US" altLang="zh-CN" sz="1600" dirty="0"/>
              <a:t>&amp;</a:t>
            </a:r>
            <a:r>
              <a:rPr lang="zh-CN" altLang="en-US" sz="1600" dirty="0"/>
              <a:t>南京大学</a:t>
            </a:r>
            <a:endParaRPr lang="en-US" altLang="zh-CN" sz="1600" dirty="0"/>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8540" y="129782"/>
            <a:ext cx="1618082" cy="697651"/>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7775" y="842673"/>
            <a:ext cx="1568847" cy="561975"/>
          </a:xfrm>
          <a:prstGeom prst="rect">
            <a:avLst/>
          </a:prstGeom>
        </p:spPr>
      </p:pic>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zh-CN" altLang="en-US" sz="2800" dirty="0">
                <a:effectLst>
                  <a:outerShdw blurRad="38100" dist="38100" dir="2700000" algn="tl">
                    <a:srgbClr val="000000">
                      <a:alpha val="43137"/>
                    </a:srgbClr>
                  </a:outerShdw>
                </a:effectLst>
              </a:rPr>
              <a:t>性能优化</a:t>
            </a:r>
            <a:endParaRPr lang="en-US" sz="2800" dirty="0"/>
          </a:p>
        </p:txBody>
      </p:sp>
      <p:sp>
        <p:nvSpPr>
          <p:cNvPr id="5" name="内容占位符 1"/>
          <p:cNvSpPr txBox="1">
            <a:spLocks/>
          </p:cNvSpPr>
          <p:nvPr/>
        </p:nvSpPr>
        <p:spPr>
          <a:xfrm>
            <a:off x="442451" y="902770"/>
            <a:ext cx="8246070" cy="3662303"/>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 typeface="Arial"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lnSpc>
                <a:spcPct val="150000"/>
              </a:lnSpc>
              <a:spcBef>
                <a:spcPct val="20000"/>
              </a:spcBef>
              <a:buFont typeface="Arial"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200" dirty="0">
                <a:solidFill>
                  <a:schemeClr val="bg1">
                    <a:lumMod val="85000"/>
                  </a:schemeClr>
                </a:solidFill>
                <a:latin typeface="Arial" panose="020B0604020202020204" pitchFamily="34" charset="0"/>
                <a:cs typeface="Arial" panose="020B0604020202020204" pitchFamily="34" charset="0"/>
              </a:rPr>
              <a:t>问题：训练太慢，显存开销太大</a:t>
            </a:r>
            <a:endParaRPr lang="en-US" altLang="zh-CN" sz="2200" dirty="0">
              <a:solidFill>
                <a:schemeClr val="bg1">
                  <a:lumMod val="85000"/>
                </a:schemeClr>
              </a:solidFill>
              <a:latin typeface="Arial" panose="020B0604020202020204" pitchFamily="34" charset="0"/>
              <a:cs typeface="Arial" panose="020B0604020202020204" pitchFamily="34" charset="0"/>
            </a:endParaRPr>
          </a:p>
          <a:p>
            <a:pPr lvl="1"/>
            <a:r>
              <a:rPr lang="zh-CN" altLang="en-US" sz="1800" dirty="0">
                <a:solidFill>
                  <a:schemeClr val="bg1">
                    <a:lumMod val="85000"/>
                  </a:schemeClr>
                </a:solidFill>
              </a:rPr>
              <a:t>用一块</a:t>
            </a:r>
            <a:r>
              <a:rPr lang="en-US" altLang="zh-CN" sz="1800" dirty="0">
                <a:solidFill>
                  <a:schemeClr val="bg1">
                    <a:lumMod val="85000"/>
                  </a:schemeClr>
                </a:solidFill>
              </a:rPr>
              <a:t>1080ti</a:t>
            </a:r>
            <a:r>
              <a:rPr lang="zh-CN" altLang="en-US" sz="1800" dirty="0">
                <a:solidFill>
                  <a:schemeClr val="bg1">
                    <a:lumMod val="85000"/>
                  </a:schemeClr>
                </a:solidFill>
              </a:rPr>
              <a:t>，</a:t>
            </a:r>
            <a:r>
              <a:rPr lang="en-US" altLang="zh-CN" sz="1800" dirty="0">
                <a:solidFill>
                  <a:schemeClr val="bg1">
                    <a:lumMod val="85000"/>
                  </a:schemeClr>
                </a:solidFill>
              </a:rPr>
              <a:t>batch size</a:t>
            </a:r>
            <a:r>
              <a:rPr lang="zh-CN" altLang="en-US" sz="1800" dirty="0">
                <a:solidFill>
                  <a:schemeClr val="bg1">
                    <a:lumMod val="85000"/>
                  </a:schemeClr>
                </a:solidFill>
              </a:rPr>
              <a:t>只能设为</a:t>
            </a:r>
            <a:r>
              <a:rPr lang="en-US" altLang="zh-CN" sz="1800" dirty="0">
                <a:solidFill>
                  <a:schemeClr val="bg1">
                    <a:lumMod val="85000"/>
                  </a:schemeClr>
                </a:solidFill>
              </a:rPr>
              <a:t>3</a:t>
            </a:r>
            <a:r>
              <a:rPr lang="zh-CN" altLang="en-US" sz="1800" dirty="0">
                <a:solidFill>
                  <a:schemeClr val="bg1">
                    <a:lumMod val="85000"/>
                  </a:schemeClr>
                </a:solidFill>
              </a:rPr>
              <a:t>，一个</a:t>
            </a:r>
            <a:r>
              <a:rPr lang="en-US" altLang="zh-CN" sz="1800" dirty="0">
                <a:solidFill>
                  <a:schemeClr val="bg1">
                    <a:lumMod val="85000"/>
                  </a:schemeClr>
                </a:solidFill>
              </a:rPr>
              <a:t>batch</a:t>
            </a:r>
            <a:r>
              <a:rPr lang="zh-CN" altLang="en-US" sz="1800" dirty="0">
                <a:solidFill>
                  <a:schemeClr val="bg1">
                    <a:lumMod val="85000"/>
                  </a:schemeClr>
                </a:solidFill>
              </a:rPr>
              <a:t>需要</a:t>
            </a:r>
            <a:r>
              <a:rPr lang="en-US" altLang="zh-CN" sz="1800" dirty="0">
                <a:solidFill>
                  <a:schemeClr val="bg1">
                    <a:lumMod val="85000"/>
                  </a:schemeClr>
                </a:solidFill>
              </a:rPr>
              <a:t>0.5</a:t>
            </a:r>
            <a:r>
              <a:rPr lang="zh-CN" altLang="en-US" sz="1800" dirty="0">
                <a:solidFill>
                  <a:schemeClr val="bg1">
                    <a:lumMod val="85000"/>
                  </a:schemeClr>
                </a:solidFill>
              </a:rPr>
              <a:t>秒</a:t>
            </a:r>
            <a:endParaRPr lang="en-US" altLang="zh-CN" sz="1800" dirty="0">
              <a:solidFill>
                <a:schemeClr val="bg1">
                  <a:lumMod val="85000"/>
                </a:schemeClr>
              </a:solidFill>
            </a:endParaRPr>
          </a:p>
          <a:p>
            <a:pPr marL="457200" lvl="1" indent="0">
              <a:buNone/>
            </a:pPr>
            <a:endParaRPr lang="en-US" altLang="zh-CN" sz="1600" dirty="0">
              <a:solidFill>
                <a:schemeClr val="bg1">
                  <a:lumMod val="85000"/>
                </a:schemeClr>
              </a:solidFill>
              <a:latin typeface="Arial" panose="020B0604020202020204" pitchFamily="34" charset="0"/>
              <a:cs typeface="Arial" panose="020B0604020202020204" pitchFamily="34" charset="0"/>
            </a:endParaRPr>
          </a:p>
          <a:p>
            <a:r>
              <a:rPr lang="zh-CN" altLang="en-US" sz="2200" dirty="0">
                <a:solidFill>
                  <a:schemeClr val="bg1">
                    <a:lumMod val="85000"/>
                  </a:schemeClr>
                </a:solidFill>
                <a:latin typeface="Arial" panose="020B0604020202020204" pitchFamily="34" charset="0"/>
                <a:cs typeface="Arial" panose="020B0604020202020204" pitchFamily="34" charset="0"/>
              </a:rPr>
              <a:t>用混合精度训练加速</a:t>
            </a:r>
            <a:endParaRPr lang="en-US" altLang="zh-CN" sz="2200" dirty="0">
              <a:solidFill>
                <a:schemeClr val="bg1">
                  <a:lumMod val="85000"/>
                </a:schemeClr>
              </a:solidFill>
              <a:latin typeface="Arial" panose="020B0604020202020204" pitchFamily="34" charset="0"/>
              <a:cs typeface="Arial" panose="020B0604020202020204" pitchFamily="34" charset="0"/>
            </a:endParaRPr>
          </a:p>
          <a:p>
            <a:pPr lvl="1"/>
            <a:r>
              <a:rPr lang="zh-CN" altLang="en-US" sz="1800" dirty="0">
                <a:solidFill>
                  <a:schemeClr val="bg1">
                    <a:lumMod val="85000"/>
                  </a:schemeClr>
                </a:solidFill>
                <a:latin typeface="Arial" panose="020B0604020202020204" pitchFamily="34" charset="0"/>
                <a:cs typeface="Arial" panose="020B0604020202020204" pitchFamily="34" charset="0"/>
              </a:rPr>
              <a:t>基于</a:t>
            </a:r>
            <a:r>
              <a:rPr lang="en-US" altLang="zh-CN" sz="1800" dirty="0">
                <a:solidFill>
                  <a:schemeClr val="bg1">
                    <a:lumMod val="85000"/>
                  </a:schemeClr>
                </a:solidFill>
                <a:latin typeface="Arial" panose="020B0604020202020204" pitchFamily="34" charset="0"/>
                <a:cs typeface="Arial" panose="020B0604020202020204" pitchFamily="34" charset="0"/>
              </a:rPr>
              <a:t>apex + </a:t>
            </a:r>
            <a:r>
              <a:rPr lang="en-US" altLang="zh-CN" sz="1800" dirty="0" err="1">
                <a:solidFill>
                  <a:schemeClr val="bg1">
                    <a:lumMod val="85000"/>
                  </a:schemeClr>
                </a:solidFill>
                <a:latin typeface="Arial" panose="020B0604020202020204" pitchFamily="34" charset="0"/>
                <a:cs typeface="Arial" panose="020B0604020202020204" pitchFamily="34" charset="0"/>
              </a:rPr>
              <a:t>pytorch</a:t>
            </a:r>
            <a:endParaRPr lang="en-US" altLang="zh-CN" sz="1800" dirty="0">
              <a:solidFill>
                <a:schemeClr val="bg1">
                  <a:lumMod val="85000"/>
                </a:schemeClr>
              </a:solidFill>
              <a:latin typeface="Arial" panose="020B0604020202020204" pitchFamily="34" charset="0"/>
              <a:cs typeface="Arial" panose="020B0604020202020204" pitchFamily="34" charset="0"/>
            </a:endParaRPr>
          </a:p>
          <a:p>
            <a:pPr lvl="1"/>
            <a:r>
              <a:rPr lang="zh-CN" altLang="en-US" sz="1800" dirty="0">
                <a:solidFill>
                  <a:schemeClr val="bg1">
                    <a:lumMod val="85000"/>
                  </a:schemeClr>
                </a:solidFill>
                <a:latin typeface="Arial" panose="020B0604020202020204" pitchFamily="34" charset="0"/>
                <a:cs typeface="Arial" panose="020B0604020202020204" pitchFamily="34" charset="0"/>
              </a:rPr>
              <a:t>内存开销减少一半，训练加速</a:t>
            </a:r>
            <a:r>
              <a:rPr lang="en-US" altLang="zh-CN" sz="1800" dirty="0">
                <a:solidFill>
                  <a:schemeClr val="bg1">
                    <a:lumMod val="85000"/>
                  </a:schemeClr>
                </a:solidFill>
                <a:latin typeface="Arial" panose="020B0604020202020204" pitchFamily="34" charset="0"/>
                <a:cs typeface="Arial" panose="020B0604020202020204" pitchFamily="34" charset="0"/>
              </a:rPr>
              <a:t>30%</a:t>
            </a:r>
          </a:p>
        </p:txBody>
      </p:sp>
    </p:spTree>
    <p:extLst>
      <p:ext uri="{BB962C8B-B14F-4D97-AF65-F5344CB8AC3E}">
        <p14:creationId xmlns:p14="http://schemas.microsoft.com/office/powerpoint/2010/main" val="12374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zh-CN" altLang="en-US" sz="2800" dirty="0"/>
              <a:t>法律文书挖掘的挑战</a:t>
            </a:r>
            <a:endParaRPr lang="en-US" sz="2800" dirty="0"/>
          </a:p>
        </p:txBody>
      </p:sp>
      <p:sp>
        <p:nvSpPr>
          <p:cNvPr id="2" name="内容占位符 1"/>
          <p:cNvSpPr>
            <a:spLocks noGrp="1"/>
          </p:cNvSpPr>
          <p:nvPr>
            <p:ph idx="1"/>
          </p:nvPr>
        </p:nvSpPr>
        <p:spPr/>
        <p:txBody>
          <a:bodyPr>
            <a:normAutofit/>
          </a:bodyPr>
          <a:lstStyle/>
          <a:p>
            <a:pPr algn="l"/>
            <a:r>
              <a:rPr lang="zh-CN" altLang="en-US" dirty="0">
                <a:solidFill>
                  <a:schemeClr val="bg1">
                    <a:lumMod val="85000"/>
                  </a:schemeClr>
                </a:solidFill>
              </a:rPr>
              <a:t>法律文书是一种独特的文本</a:t>
            </a:r>
            <a:endParaRPr lang="en-US" altLang="zh-CN" dirty="0">
              <a:solidFill>
                <a:schemeClr val="bg1">
                  <a:lumMod val="85000"/>
                </a:schemeClr>
              </a:solidFill>
            </a:endParaRPr>
          </a:p>
          <a:p>
            <a:pPr lvl="1" algn="l"/>
            <a:r>
              <a:rPr lang="zh-CN" altLang="en-US" dirty="0">
                <a:solidFill>
                  <a:schemeClr val="bg1">
                    <a:lumMod val="85000"/>
                  </a:schemeClr>
                </a:solidFill>
              </a:rPr>
              <a:t>数字有重要语义 （金额，时间，利率）</a:t>
            </a:r>
            <a:endParaRPr lang="en-US" altLang="zh-CN" dirty="0">
              <a:solidFill>
                <a:schemeClr val="bg1">
                  <a:lumMod val="85000"/>
                </a:schemeClr>
              </a:solidFill>
            </a:endParaRPr>
          </a:p>
          <a:p>
            <a:pPr lvl="1" algn="l"/>
            <a:r>
              <a:rPr lang="zh-CN" altLang="en-US" dirty="0">
                <a:solidFill>
                  <a:schemeClr val="bg1">
                    <a:lumMod val="85000"/>
                  </a:schemeClr>
                </a:solidFill>
              </a:rPr>
              <a:t>半结构化（原被告</a:t>
            </a:r>
            <a:r>
              <a:rPr lang="en-US" altLang="zh-CN" dirty="0">
                <a:solidFill>
                  <a:schemeClr val="bg1">
                    <a:lumMod val="85000"/>
                  </a:schemeClr>
                </a:solidFill>
              </a:rPr>
              <a:t>-</a:t>
            </a:r>
            <a:r>
              <a:rPr lang="zh-CN" altLang="en-US" dirty="0">
                <a:solidFill>
                  <a:schemeClr val="bg1">
                    <a:lumMod val="85000"/>
                  </a:schemeClr>
                </a:solidFill>
              </a:rPr>
              <a:t>诉求</a:t>
            </a:r>
            <a:r>
              <a:rPr lang="en-US" altLang="zh-CN" dirty="0">
                <a:solidFill>
                  <a:schemeClr val="bg1">
                    <a:lumMod val="85000"/>
                  </a:schemeClr>
                </a:solidFill>
              </a:rPr>
              <a:t>-</a:t>
            </a:r>
            <a:r>
              <a:rPr lang="zh-CN" altLang="en-US" dirty="0">
                <a:solidFill>
                  <a:schemeClr val="bg1">
                    <a:lumMod val="85000"/>
                  </a:schemeClr>
                </a:solidFill>
              </a:rPr>
              <a:t>事实</a:t>
            </a:r>
            <a:r>
              <a:rPr lang="en-US" altLang="zh-CN" dirty="0">
                <a:solidFill>
                  <a:schemeClr val="bg1">
                    <a:lumMod val="85000"/>
                  </a:schemeClr>
                </a:solidFill>
              </a:rPr>
              <a:t>-</a:t>
            </a:r>
            <a:r>
              <a:rPr lang="zh-CN" altLang="en-US" dirty="0">
                <a:solidFill>
                  <a:schemeClr val="bg1">
                    <a:lumMod val="85000"/>
                  </a:schemeClr>
                </a:solidFill>
              </a:rPr>
              <a:t>裁定）</a:t>
            </a:r>
            <a:endParaRPr lang="en-US" altLang="zh-CN" dirty="0">
              <a:solidFill>
                <a:schemeClr val="bg1">
                  <a:lumMod val="85000"/>
                </a:schemeClr>
              </a:solidFill>
            </a:endParaRPr>
          </a:p>
          <a:p>
            <a:pPr lvl="1" algn="l"/>
            <a:r>
              <a:rPr lang="zh-CN" altLang="en-US" dirty="0">
                <a:solidFill>
                  <a:schemeClr val="bg1">
                    <a:lumMod val="85000"/>
                  </a:schemeClr>
                </a:solidFill>
              </a:rPr>
              <a:t>文本超长（</a:t>
            </a:r>
            <a:r>
              <a:rPr lang="en-US" altLang="zh-CN" dirty="0">
                <a:solidFill>
                  <a:schemeClr val="bg1">
                    <a:lumMod val="85000"/>
                  </a:schemeClr>
                </a:solidFill>
              </a:rPr>
              <a:t>500-800</a:t>
            </a:r>
            <a:r>
              <a:rPr lang="zh-CN" altLang="en-US" dirty="0">
                <a:solidFill>
                  <a:schemeClr val="bg1">
                    <a:lumMod val="85000"/>
                  </a:schemeClr>
                </a:solidFill>
              </a:rPr>
              <a:t>字）</a:t>
            </a:r>
          </a:p>
        </p:txBody>
      </p:sp>
    </p:spTree>
    <p:extLst>
      <p:ext uri="{BB962C8B-B14F-4D97-AF65-F5344CB8AC3E}">
        <p14:creationId xmlns:p14="http://schemas.microsoft.com/office/powerpoint/2010/main" val="536837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zh-CN" altLang="en-US" sz="2800" dirty="0"/>
              <a:t>可能的探索方向</a:t>
            </a:r>
            <a:endParaRPr lang="en-US" sz="2800" dirty="0"/>
          </a:p>
        </p:txBody>
      </p:sp>
      <p:sp>
        <p:nvSpPr>
          <p:cNvPr id="2" name="内容占位符 1"/>
          <p:cNvSpPr>
            <a:spLocks noGrp="1"/>
          </p:cNvSpPr>
          <p:nvPr>
            <p:ph idx="1"/>
          </p:nvPr>
        </p:nvSpPr>
        <p:spPr>
          <a:xfrm>
            <a:off x="440730" y="898511"/>
            <a:ext cx="8246070" cy="3974940"/>
          </a:xfrm>
        </p:spPr>
        <p:txBody>
          <a:bodyPr>
            <a:normAutofit/>
          </a:bodyPr>
          <a:lstStyle/>
          <a:p>
            <a:r>
              <a:rPr lang="zh-CN" altLang="en-US" dirty="0">
                <a:solidFill>
                  <a:schemeClr val="bg1">
                    <a:lumMod val="85000"/>
                  </a:schemeClr>
                </a:solidFill>
              </a:rPr>
              <a:t>文书文本挖掘</a:t>
            </a:r>
            <a:endParaRPr lang="en-US" altLang="zh-CN" dirty="0">
              <a:solidFill>
                <a:schemeClr val="bg1">
                  <a:lumMod val="85000"/>
                </a:schemeClr>
              </a:solidFill>
            </a:endParaRPr>
          </a:p>
          <a:p>
            <a:pPr lvl="1"/>
            <a:r>
              <a:rPr lang="zh-CN" altLang="en-US" dirty="0">
                <a:solidFill>
                  <a:schemeClr val="bg1">
                    <a:lumMod val="85000"/>
                  </a:schemeClr>
                </a:solidFill>
              </a:rPr>
              <a:t>让神经网络理解文书结构和数字的语义</a:t>
            </a:r>
            <a:endParaRPr lang="en-US" altLang="zh-CN" dirty="0">
              <a:solidFill>
                <a:schemeClr val="bg1">
                  <a:lumMod val="85000"/>
                </a:schemeClr>
              </a:solidFill>
            </a:endParaRPr>
          </a:p>
          <a:p>
            <a:pPr lvl="1"/>
            <a:r>
              <a:rPr lang="zh-CN" altLang="en-US" dirty="0" smtClean="0">
                <a:solidFill>
                  <a:schemeClr val="bg1">
                    <a:lumMod val="85000"/>
                  </a:schemeClr>
                </a:solidFill>
              </a:rPr>
              <a:t>用</a:t>
            </a:r>
            <a:r>
              <a:rPr lang="zh-CN" altLang="en-US" dirty="0">
                <a:solidFill>
                  <a:schemeClr val="bg1">
                    <a:lumMod val="85000"/>
                  </a:schemeClr>
                </a:solidFill>
              </a:rPr>
              <a:t>人工规则</a:t>
            </a:r>
            <a:r>
              <a:rPr lang="en-US" altLang="zh-CN" dirty="0">
                <a:solidFill>
                  <a:schemeClr val="bg1">
                    <a:lumMod val="85000"/>
                  </a:schemeClr>
                </a:solidFill>
              </a:rPr>
              <a:t>/</a:t>
            </a:r>
            <a:r>
              <a:rPr lang="zh-CN" altLang="en-US" dirty="0">
                <a:solidFill>
                  <a:schemeClr val="bg1">
                    <a:lumMod val="85000"/>
                  </a:schemeClr>
                </a:solidFill>
              </a:rPr>
              <a:t>学习方法分割文书不同部分进行比较</a:t>
            </a:r>
            <a:endParaRPr lang="en-US" altLang="zh-CN" dirty="0">
              <a:solidFill>
                <a:schemeClr val="bg1">
                  <a:lumMod val="85000"/>
                </a:schemeClr>
              </a:solidFill>
            </a:endParaRPr>
          </a:p>
          <a:p>
            <a:pPr lvl="1"/>
            <a:endParaRPr lang="en-US" altLang="zh-CN" dirty="0">
              <a:solidFill>
                <a:schemeClr val="bg1">
                  <a:lumMod val="85000"/>
                </a:schemeClr>
              </a:solidFill>
            </a:endParaRPr>
          </a:p>
          <a:p>
            <a:endParaRPr lang="zh-CN" altLang="en-US" dirty="0">
              <a:solidFill>
                <a:schemeClr val="bg1">
                  <a:lumMod val="85000"/>
                </a:schemeClr>
              </a:solidFill>
            </a:endParaRPr>
          </a:p>
        </p:txBody>
      </p:sp>
    </p:spTree>
    <p:extLst>
      <p:ext uri="{BB962C8B-B14F-4D97-AF65-F5344CB8AC3E}">
        <p14:creationId xmlns:p14="http://schemas.microsoft.com/office/powerpoint/2010/main" val="2065058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790426"/>
            <a:ext cx="9144000" cy="707886"/>
          </a:xfrm>
          <a:prstGeom prst="rect">
            <a:avLst/>
          </a:prstGeom>
          <a:noFill/>
        </p:spPr>
        <p:txBody>
          <a:bodyPr wrap="square" rtlCol="0">
            <a:spAutoFit/>
          </a:bodyPr>
          <a:lstStyle/>
          <a:p>
            <a:pPr algn="ctr"/>
            <a:r>
              <a:rPr lang="zh-CN" altLang="en-US" sz="4000" dirty="0">
                <a:solidFill>
                  <a:schemeClr val="tx2">
                    <a:lumMod val="40000"/>
                    <a:lumOff val="60000"/>
                  </a:schemeClr>
                </a:solidFill>
                <a:latin typeface="宋体" panose="02010600030101010101" pitchFamily="2" charset="-122"/>
                <a:ea typeface="宋体" panose="02010600030101010101" pitchFamily="2" charset="-122"/>
              </a:rPr>
              <a:t>谢谢聆听</a:t>
            </a:r>
            <a:r>
              <a:rPr lang="en-US" altLang="zh-CN" sz="4000" dirty="0">
                <a:solidFill>
                  <a:schemeClr val="tx2">
                    <a:lumMod val="40000"/>
                    <a:lumOff val="60000"/>
                  </a:schemeClr>
                </a:solidFill>
                <a:latin typeface="宋体" panose="02010600030101010101" pitchFamily="2" charset="-122"/>
                <a:ea typeface="宋体" panose="02010600030101010101" pitchFamily="2" charset="-122"/>
              </a:rPr>
              <a:t>!</a:t>
            </a:r>
            <a:endParaRPr lang="zh-CN" altLang="en-US" sz="4000" dirty="0">
              <a:solidFill>
                <a:schemeClr val="tx2">
                  <a:lumMod val="40000"/>
                  <a:lumOff val="60000"/>
                </a:schemeClr>
              </a:solidFill>
              <a:latin typeface="宋体" panose="02010600030101010101" pitchFamily="2" charset="-122"/>
              <a:ea typeface="宋体" panose="02010600030101010101" pitchFamily="2" charset="-122"/>
            </a:endParaRPr>
          </a:p>
        </p:txBody>
      </p:sp>
      <p:sp>
        <p:nvSpPr>
          <p:cNvPr id="4" name="文本框 3"/>
          <p:cNvSpPr txBox="1"/>
          <p:nvPr/>
        </p:nvSpPr>
        <p:spPr>
          <a:xfrm>
            <a:off x="1962292" y="3311468"/>
            <a:ext cx="5773375" cy="1077218"/>
          </a:xfrm>
          <a:prstGeom prst="rect">
            <a:avLst/>
          </a:prstGeom>
          <a:noFill/>
        </p:spPr>
        <p:txBody>
          <a:bodyPr wrap="none" rtlCol="0">
            <a:spAutoFit/>
          </a:bodyPr>
          <a:lstStyle/>
          <a:p>
            <a:r>
              <a:rPr lang="zh-CN" altLang="en-US" sz="1600" dirty="0">
                <a:solidFill>
                  <a:schemeClr val="bg1">
                    <a:lumMod val="85000"/>
                  </a:schemeClr>
                </a:solidFill>
                <a:latin typeface="微软雅黑" panose="020B0503020204020204" pitchFamily="34" charset="-122"/>
                <a:ea typeface="微软雅黑" panose="020B0503020204020204" pitchFamily="34" charset="-122"/>
              </a:rPr>
              <a:t>联系方式：</a:t>
            </a:r>
            <a:r>
              <a:rPr lang="en-US" altLang="zh-CN" sz="1600" dirty="0">
                <a:solidFill>
                  <a:schemeClr val="bg1">
                    <a:lumMod val="85000"/>
                  </a:schemeClr>
                </a:solidFill>
                <a:latin typeface="微软雅黑" panose="020B0503020204020204" pitchFamily="34" charset="-122"/>
                <a:ea typeface="微软雅黑" panose="020B0503020204020204" pitchFamily="34" charset="-122"/>
                <a:hlinkClick r:id="rId3"/>
              </a:rPr>
              <a:t>padeoe@gmail.com</a:t>
            </a:r>
            <a:r>
              <a:rPr lang="zh-CN" altLang="en-US" sz="1600" dirty="0">
                <a:solidFill>
                  <a:schemeClr val="bg1">
                    <a:lumMod val="85000"/>
                  </a:schemeClr>
                </a:solidFill>
                <a:latin typeface="微软雅黑" panose="020B0503020204020204" pitchFamily="34" charset="-122"/>
                <a:ea typeface="微软雅黑" panose="020B0503020204020204" pitchFamily="34" charset="-122"/>
              </a:rPr>
              <a:t>、</a:t>
            </a:r>
            <a:r>
              <a:rPr lang="en-US" altLang="zh-CN" sz="1600" dirty="0">
                <a:solidFill>
                  <a:schemeClr val="bg1">
                    <a:lumMod val="85000"/>
                  </a:schemeClr>
                </a:solidFill>
                <a:latin typeface="微软雅黑" panose="020B0503020204020204" pitchFamily="34" charset="-122"/>
                <a:ea typeface="微软雅黑" panose="020B0503020204020204" pitchFamily="34" charset="-122"/>
                <a:hlinkClick r:id="rId4"/>
              </a:rPr>
              <a:t>raven4752g@gmail.com</a:t>
            </a:r>
            <a:endParaRPr lang="en-US" altLang="zh-CN" sz="1600" dirty="0">
              <a:solidFill>
                <a:schemeClr val="bg1">
                  <a:lumMod val="85000"/>
                </a:schemeClr>
              </a:solidFill>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hlinkClick r:id="rId5"/>
            </a:endParaRPr>
          </a:p>
          <a:p>
            <a:r>
              <a:rPr lang="zh-CN" altLang="en-US" sz="1600" dirty="0">
                <a:solidFill>
                  <a:schemeClr val="bg1">
                    <a:lumMod val="85000"/>
                  </a:schemeClr>
                </a:solidFill>
                <a:latin typeface="微软雅黑" panose="020B0503020204020204" pitchFamily="34" charset="-122"/>
                <a:ea typeface="微软雅黑" panose="020B0503020204020204" pitchFamily="34" charset="-122"/>
              </a:rPr>
              <a:t>开源项目：</a:t>
            </a:r>
            <a:r>
              <a:rPr lang="en-US" altLang="zh-CN" sz="1600" dirty="0">
                <a:solidFill>
                  <a:schemeClr val="bg1">
                    <a:lumMod val="85000"/>
                  </a:schemeClr>
                </a:solidFill>
                <a:latin typeface="微软雅黑" panose="020B0503020204020204" pitchFamily="34" charset="-122"/>
                <a:ea typeface="微软雅黑" panose="020B0503020204020204" pitchFamily="34" charset="-122"/>
                <a:hlinkClick r:id="rId5"/>
              </a:rPr>
              <a:t>https://github.com/padeoe/cail2019</a:t>
            </a:r>
            <a:endParaRPr lang="zh-CN" altLang="en-US" sz="1600" dirty="0">
              <a:solidFill>
                <a:schemeClr val="bg1">
                  <a:lumMod val="85000"/>
                </a:schemeClr>
              </a:solidFill>
              <a:latin typeface="微软雅黑" panose="020B0503020204020204" pitchFamily="34" charset="-122"/>
              <a:ea typeface="微软雅黑" panose="020B0503020204020204" pitchFamily="34" charset="-122"/>
            </a:endParaRPr>
          </a:p>
          <a:p>
            <a:endParaRPr lang="zh-CN" altLang="en-US" sz="1600" dirty="0">
              <a:solidFill>
                <a:schemeClr val="bg1">
                  <a:lumMod val="8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910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zh-CN" altLang="en-US" sz="2800" dirty="0"/>
              <a:t>任务介绍</a:t>
            </a:r>
            <a:endParaRPr lang="en-US" sz="2800" dirty="0"/>
          </a:p>
        </p:txBody>
      </p:sp>
      <p:sp>
        <p:nvSpPr>
          <p:cNvPr id="3" name="内容占位符 2"/>
          <p:cNvSpPr>
            <a:spLocks noGrp="1"/>
          </p:cNvSpPr>
          <p:nvPr>
            <p:ph idx="1"/>
          </p:nvPr>
        </p:nvSpPr>
        <p:spPr>
          <a:xfrm>
            <a:off x="440730" y="898511"/>
            <a:ext cx="7234688" cy="3368689"/>
          </a:xfrm>
        </p:spPr>
        <p:txBody>
          <a:bodyPr>
            <a:normAutofit/>
          </a:bodyPr>
          <a:lstStyle/>
          <a:p>
            <a:r>
              <a:rPr lang="zh-CN" altLang="en-US" dirty="0">
                <a:solidFill>
                  <a:schemeClr val="bg1">
                    <a:lumMod val="85000"/>
                  </a:schemeClr>
                </a:solidFill>
              </a:rPr>
              <a:t>法律文书相似度计算</a:t>
            </a:r>
            <a:endParaRPr lang="en-US" altLang="zh-CN" dirty="0">
              <a:solidFill>
                <a:schemeClr val="bg1">
                  <a:lumMod val="85000"/>
                </a:schemeClr>
              </a:solidFill>
            </a:endParaRPr>
          </a:p>
          <a:p>
            <a:pPr lvl="1"/>
            <a:r>
              <a:rPr lang="zh-CN" altLang="en-US" dirty="0">
                <a:solidFill>
                  <a:schemeClr val="bg1">
                    <a:lumMod val="85000"/>
                  </a:schemeClr>
                </a:solidFill>
              </a:rPr>
              <a:t>所有文书来自裁判文书网的真实借贷纠纷案件</a:t>
            </a:r>
            <a:endParaRPr lang="en-US" altLang="zh-CN" dirty="0">
              <a:solidFill>
                <a:schemeClr val="bg1">
                  <a:lumMod val="85000"/>
                </a:schemeClr>
              </a:solidFill>
            </a:endParaRPr>
          </a:p>
          <a:p>
            <a:pPr lvl="1"/>
            <a:r>
              <a:rPr lang="zh-CN" altLang="en-US" dirty="0">
                <a:solidFill>
                  <a:schemeClr val="bg1">
                    <a:lumMod val="85000"/>
                  </a:schemeClr>
                </a:solidFill>
              </a:rPr>
              <a:t>问题形式：给定三个文书（</a:t>
            </a:r>
            <a:r>
              <a:rPr lang="en-US" altLang="zh-CN" dirty="0">
                <a:solidFill>
                  <a:schemeClr val="bg1">
                    <a:lumMod val="85000"/>
                  </a:schemeClr>
                </a:solidFill>
              </a:rPr>
              <a:t>A, B, C</a:t>
            </a:r>
            <a:r>
              <a:rPr lang="zh-CN" altLang="en-US" dirty="0">
                <a:solidFill>
                  <a:schemeClr val="bg1">
                    <a:lumMod val="85000"/>
                  </a:schemeClr>
                </a:solidFill>
              </a:rPr>
              <a:t>），预测</a:t>
            </a:r>
            <a:r>
              <a:rPr lang="en-US" altLang="zh-CN" dirty="0">
                <a:solidFill>
                  <a:schemeClr val="bg1">
                    <a:lumMod val="85000"/>
                  </a:schemeClr>
                </a:solidFill>
              </a:rPr>
              <a:t>A</a:t>
            </a:r>
            <a:r>
              <a:rPr lang="zh-CN" altLang="en-US" dirty="0">
                <a:solidFill>
                  <a:schemeClr val="bg1">
                    <a:lumMod val="85000"/>
                  </a:schemeClr>
                </a:solidFill>
              </a:rPr>
              <a:t>与</a:t>
            </a:r>
            <a:r>
              <a:rPr lang="en-US" altLang="zh-CN" dirty="0">
                <a:solidFill>
                  <a:schemeClr val="bg1">
                    <a:lumMod val="85000"/>
                  </a:schemeClr>
                </a:solidFill>
              </a:rPr>
              <a:t>B, C</a:t>
            </a:r>
            <a:r>
              <a:rPr lang="zh-CN" altLang="en-US" dirty="0">
                <a:solidFill>
                  <a:schemeClr val="bg1">
                    <a:lumMod val="85000"/>
                  </a:schemeClr>
                </a:solidFill>
              </a:rPr>
              <a:t>中的哪一个更为相似</a:t>
            </a:r>
            <a:endParaRPr lang="en-US" altLang="zh-CN" dirty="0">
              <a:solidFill>
                <a:schemeClr val="bg1">
                  <a:lumMod val="85000"/>
                </a:schemeClr>
              </a:solidFill>
            </a:endParaRPr>
          </a:p>
          <a:p>
            <a:pPr lvl="1"/>
            <a:r>
              <a:rPr lang="zh-CN" altLang="en-US" dirty="0">
                <a:solidFill>
                  <a:schemeClr val="bg1">
                    <a:lumMod val="85000"/>
                  </a:schemeClr>
                </a:solidFill>
              </a:rPr>
              <a:t>评价指标：准确率</a:t>
            </a:r>
          </a:p>
        </p:txBody>
      </p:sp>
    </p:spTree>
    <p:extLst>
      <p:ext uri="{BB962C8B-B14F-4D97-AF65-F5344CB8AC3E}">
        <p14:creationId xmlns:p14="http://schemas.microsoft.com/office/powerpoint/2010/main" val="4170783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a:t>训练集样例</a:t>
            </a:r>
          </a:p>
        </p:txBody>
      </p:sp>
      <p:sp>
        <p:nvSpPr>
          <p:cNvPr id="5" name="文本框 4"/>
          <p:cNvSpPr txBox="1"/>
          <p:nvPr/>
        </p:nvSpPr>
        <p:spPr>
          <a:xfrm>
            <a:off x="3230879" y="1099031"/>
            <a:ext cx="3009733" cy="4093428"/>
          </a:xfrm>
          <a:prstGeom prst="rect">
            <a:avLst/>
          </a:prstGeom>
          <a:noFill/>
        </p:spPr>
        <p:txBody>
          <a:bodyPr wrap="square" rtlCol="0">
            <a:spAutoFit/>
          </a:bodyPr>
          <a:lstStyle/>
          <a:p>
            <a:r>
              <a:rPr lang="zh-CN" altLang="en-US" sz="1000" dirty="0">
                <a:solidFill>
                  <a:schemeClr val="bg1">
                    <a:lumMod val="85000"/>
                  </a:schemeClr>
                </a:solidFill>
                <a:latin typeface="楷体" panose="02010609060101010101" pitchFamily="49" charset="-122"/>
                <a:ea typeface="楷体" panose="02010609060101010101" pitchFamily="49" charset="-122"/>
              </a:rPr>
              <a:t>原告王志荣，男。被告严志清，男。</a:t>
            </a:r>
            <a:r>
              <a:rPr lang="en-US" altLang="zh-CN" sz="1000" dirty="0">
                <a:solidFill>
                  <a:schemeClr val="bg1">
                    <a:lumMod val="85000"/>
                  </a:schemeClr>
                </a:solidFill>
                <a:latin typeface="楷体" panose="02010609060101010101" pitchFamily="49" charset="-122"/>
                <a:ea typeface="楷体" panose="02010609060101010101" pitchFamily="49" charset="-122"/>
              </a:rPr>
              <a:t>\\n\\n</a:t>
            </a:r>
            <a:r>
              <a:rPr lang="zh-CN" altLang="en-US" sz="1000" dirty="0">
                <a:solidFill>
                  <a:schemeClr val="bg1">
                    <a:lumMod val="85000"/>
                  </a:schemeClr>
                </a:solidFill>
                <a:latin typeface="楷体" panose="02010609060101010101" pitchFamily="49" charset="-122"/>
                <a:ea typeface="楷体" panose="02010609060101010101" pitchFamily="49" charset="-122"/>
              </a:rPr>
              <a:t>原告王志荣诉称：原、被告系朋友关系。</a:t>
            </a:r>
            <a:r>
              <a:rPr lang="en-US" altLang="zh-CN" sz="1000" dirty="0">
                <a:solidFill>
                  <a:schemeClr val="bg1">
                    <a:lumMod val="85000"/>
                  </a:schemeClr>
                </a:solidFill>
                <a:latin typeface="楷体" panose="02010609060101010101" pitchFamily="49" charset="-122"/>
                <a:ea typeface="楷体" panose="02010609060101010101" pitchFamily="49" charset="-122"/>
              </a:rPr>
              <a:t>2015</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12</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10</a:t>
            </a:r>
            <a:r>
              <a:rPr lang="zh-CN" altLang="en-US" sz="1000" dirty="0">
                <a:solidFill>
                  <a:schemeClr val="bg1">
                    <a:lumMod val="85000"/>
                  </a:schemeClr>
                </a:solidFill>
                <a:latin typeface="楷体" panose="02010609060101010101" pitchFamily="49" charset="-122"/>
                <a:ea typeface="楷体" panose="02010609060101010101" pitchFamily="49" charset="-122"/>
              </a:rPr>
              <a:t>日，被告以资金周转为由，向原告借款</a:t>
            </a:r>
            <a:r>
              <a:rPr lang="en-US" altLang="zh-CN" sz="1000" dirty="0">
                <a:solidFill>
                  <a:schemeClr val="bg1">
                    <a:lumMod val="85000"/>
                  </a:schemeClr>
                </a:solidFill>
                <a:latin typeface="楷体" panose="02010609060101010101" pitchFamily="49" charset="-122"/>
                <a:ea typeface="楷体" panose="02010609060101010101" pitchFamily="49" charset="-122"/>
              </a:rPr>
              <a:t>5</a:t>
            </a:r>
            <a:r>
              <a:rPr lang="zh-CN" altLang="en-US" sz="1000" dirty="0">
                <a:solidFill>
                  <a:schemeClr val="bg1">
                    <a:lumMod val="85000"/>
                  </a:schemeClr>
                </a:solidFill>
                <a:latin typeface="楷体" panose="02010609060101010101" pitchFamily="49" charset="-122"/>
                <a:ea typeface="楷体" panose="02010609060101010101" pitchFamily="49" charset="-122"/>
              </a:rPr>
              <a:t>万元，借期六个月，约定于</a:t>
            </a:r>
            <a:r>
              <a:rPr lang="en-US" altLang="zh-CN" sz="1000" dirty="0">
                <a:solidFill>
                  <a:schemeClr val="bg1">
                    <a:lumMod val="85000"/>
                  </a:schemeClr>
                </a:solidFill>
                <a:latin typeface="楷体" panose="02010609060101010101" pitchFamily="49" charset="-122"/>
                <a:ea typeface="楷体" panose="02010609060101010101" pitchFamily="49" charset="-122"/>
              </a:rPr>
              <a:t>2016</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6</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10</a:t>
            </a:r>
            <a:r>
              <a:rPr lang="zh-CN" altLang="en-US" sz="1000" dirty="0">
                <a:solidFill>
                  <a:schemeClr val="bg1">
                    <a:lumMod val="85000"/>
                  </a:schemeClr>
                </a:solidFill>
                <a:latin typeface="楷体" panose="02010609060101010101" pitchFamily="49" charset="-122"/>
                <a:ea typeface="楷体" panose="02010609060101010101" pitchFamily="49" charset="-122"/>
              </a:rPr>
              <a:t>日前归还借款。经原告多次催要，被告向原告承诺于</a:t>
            </a:r>
            <a:r>
              <a:rPr lang="en-US" altLang="zh-CN" sz="1000" dirty="0">
                <a:solidFill>
                  <a:schemeClr val="bg1">
                    <a:lumMod val="85000"/>
                  </a:schemeClr>
                </a:solidFill>
                <a:latin typeface="楷体" panose="02010609060101010101" pitchFamily="49" charset="-122"/>
                <a:ea typeface="楷体" panose="02010609060101010101" pitchFamily="49" charset="-122"/>
              </a:rPr>
              <a:t>2017</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2</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10</a:t>
            </a:r>
            <a:r>
              <a:rPr lang="zh-CN" altLang="en-US" sz="1000" dirty="0">
                <a:solidFill>
                  <a:schemeClr val="bg1">
                    <a:lumMod val="85000"/>
                  </a:schemeClr>
                </a:solidFill>
                <a:latin typeface="楷体" panose="02010609060101010101" pitchFamily="49" charset="-122"/>
                <a:ea typeface="楷体" panose="02010609060101010101" pitchFamily="49" charset="-122"/>
              </a:rPr>
              <a:t>日前归还借款，但时至今日，被告仍未能归还原告借款，为维护自己的合法权益，遂诉至法院请求判令被告向原告归还借款本金</a:t>
            </a:r>
            <a:r>
              <a:rPr lang="en-US" altLang="zh-CN" sz="1000" dirty="0">
                <a:solidFill>
                  <a:schemeClr val="bg1">
                    <a:lumMod val="85000"/>
                  </a:schemeClr>
                </a:solidFill>
                <a:latin typeface="楷体" panose="02010609060101010101" pitchFamily="49" charset="-122"/>
                <a:ea typeface="楷体" panose="02010609060101010101" pitchFamily="49" charset="-122"/>
              </a:rPr>
              <a:t>5</a:t>
            </a:r>
            <a:r>
              <a:rPr lang="zh-CN" altLang="en-US" sz="1000" dirty="0">
                <a:solidFill>
                  <a:schemeClr val="bg1">
                    <a:lumMod val="85000"/>
                  </a:schemeClr>
                </a:solidFill>
                <a:latin typeface="楷体" panose="02010609060101010101" pitchFamily="49" charset="-122"/>
                <a:ea typeface="楷体" panose="02010609060101010101" pitchFamily="49" charset="-122"/>
              </a:rPr>
              <a:t>万元及利息（按银行同期贷款利率，自</a:t>
            </a:r>
            <a:r>
              <a:rPr lang="en-US" altLang="zh-CN" sz="1000" dirty="0">
                <a:solidFill>
                  <a:schemeClr val="bg1">
                    <a:lumMod val="85000"/>
                  </a:schemeClr>
                </a:solidFill>
                <a:latin typeface="楷体" panose="02010609060101010101" pitchFamily="49" charset="-122"/>
                <a:ea typeface="楷体" panose="02010609060101010101" pitchFamily="49" charset="-122"/>
              </a:rPr>
              <a:t>2016</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6</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10</a:t>
            </a:r>
            <a:r>
              <a:rPr lang="zh-CN" altLang="en-US" sz="1000" dirty="0">
                <a:solidFill>
                  <a:schemeClr val="bg1">
                    <a:lumMod val="85000"/>
                  </a:schemeClr>
                </a:solidFill>
                <a:latin typeface="楷体" panose="02010609060101010101" pitchFamily="49" charset="-122"/>
                <a:ea typeface="楷体" panose="02010609060101010101" pitchFamily="49" charset="-122"/>
              </a:rPr>
              <a:t>日计算至实际付清款项之日止）。被告严志清答辩称：认可向原告借款</a:t>
            </a:r>
            <a:r>
              <a:rPr lang="en-US" altLang="zh-CN" sz="1000" dirty="0">
                <a:solidFill>
                  <a:schemeClr val="bg1">
                    <a:lumMod val="85000"/>
                  </a:schemeClr>
                </a:solidFill>
                <a:latin typeface="楷体" panose="02010609060101010101" pitchFamily="49" charset="-122"/>
                <a:ea typeface="楷体" panose="02010609060101010101" pitchFamily="49" charset="-122"/>
              </a:rPr>
              <a:t>5</a:t>
            </a:r>
            <a:r>
              <a:rPr lang="zh-CN" altLang="en-US" sz="1000" dirty="0">
                <a:solidFill>
                  <a:schemeClr val="bg1">
                    <a:lumMod val="85000"/>
                  </a:schemeClr>
                </a:solidFill>
                <a:latin typeface="楷体" panose="02010609060101010101" pitchFamily="49" charset="-122"/>
                <a:ea typeface="楷体" panose="02010609060101010101" pitchFamily="49" charset="-122"/>
              </a:rPr>
              <a:t>万元的事实，但是现在没有经济能力一次性偿还原告借款，只能分两个月偿还，这个月偿还原告</a:t>
            </a:r>
            <a:r>
              <a:rPr lang="en-US" altLang="zh-CN" sz="1000" dirty="0">
                <a:solidFill>
                  <a:schemeClr val="bg1">
                    <a:lumMod val="85000"/>
                  </a:schemeClr>
                </a:solidFill>
                <a:latin typeface="楷体" panose="02010609060101010101" pitchFamily="49" charset="-122"/>
                <a:ea typeface="楷体" panose="02010609060101010101" pitchFamily="49" charset="-122"/>
              </a:rPr>
              <a:t>2.5</a:t>
            </a:r>
            <a:r>
              <a:rPr lang="zh-CN" altLang="en-US" sz="1000" dirty="0">
                <a:solidFill>
                  <a:schemeClr val="bg1">
                    <a:lumMod val="85000"/>
                  </a:schemeClr>
                </a:solidFill>
                <a:latin typeface="楷体" panose="02010609060101010101" pitchFamily="49" charset="-122"/>
                <a:ea typeface="楷体" panose="02010609060101010101" pitchFamily="49" charset="-122"/>
              </a:rPr>
              <a:t>万元，下个月本金及利息全部还清。本案在审理过程中，原告针对自己的诉请向本院提交借条三份，欲证实被告向其借款</a:t>
            </a:r>
            <a:r>
              <a:rPr lang="en-US" altLang="zh-CN" sz="1000" dirty="0">
                <a:solidFill>
                  <a:schemeClr val="bg1">
                    <a:lumMod val="85000"/>
                  </a:schemeClr>
                </a:solidFill>
                <a:latin typeface="楷体" panose="02010609060101010101" pitchFamily="49" charset="-122"/>
                <a:ea typeface="楷体" panose="02010609060101010101" pitchFamily="49" charset="-122"/>
              </a:rPr>
              <a:t>5</a:t>
            </a:r>
            <a:r>
              <a:rPr lang="zh-CN" altLang="en-US" sz="1000" dirty="0">
                <a:solidFill>
                  <a:schemeClr val="bg1">
                    <a:lumMod val="85000"/>
                  </a:schemeClr>
                </a:solidFill>
                <a:latin typeface="楷体" panose="02010609060101010101" pitchFamily="49" charset="-122"/>
                <a:ea typeface="楷体" panose="02010609060101010101" pitchFamily="49" charset="-122"/>
              </a:rPr>
              <a:t>万元的事实，被告对借条真实性均无异议，但认为其中</a:t>
            </a:r>
            <a:r>
              <a:rPr lang="en-US" altLang="zh-CN" sz="1000" dirty="0">
                <a:solidFill>
                  <a:schemeClr val="bg1">
                    <a:lumMod val="85000"/>
                  </a:schemeClr>
                </a:solidFill>
                <a:latin typeface="楷体" panose="02010609060101010101" pitchFamily="49" charset="-122"/>
                <a:ea typeface="楷体" panose="02010609060101010101" pitchFamily="49" charset="-122"/>
              </a:rPr>
              <a:t>7000</a:t>
            </a:r>
            <a:r>
              <a:rPr lang="zh-CN" altLang="en-US" sz="1000" dirty="0">
                <a:solidFill>
                  <a:schemeClr val="bg1">
                    <a:lumMod val="85000"/>
                  </a:schemeClr>
                </a:solidFill>
                <a:latin typeface="楷体" panose="02010609060101010101" pitchFamily="49" charset="-122"/>
                <a:ea typeface="楷体" panose="02010609060101010101" pitchFamily="49" charset="-122"/>
              </a:rPr>
              <a:t>元的借条并未实际拿到原告的款项，是原告说要支付诉讼费、律师费，所以叫被告出具的。本院对上述双方当事人无异议的事实予以确认。综上所述，根据庭审及对原告证据的审查，本院确认本案以下法律事实：原、被告系朋友关系。</a:t>
            </a:r>
            <a:r>
              <a:rPr lang="en-US" altLang="zh-CN" sz="1000" dirty="0">
                <a:solidFill>
                  <a:schemeClr val="bg1">
                    <a:lumMod val="85000"/>
                  </a:schemeClr>
                </a:solidFill>
                <a:latin typeface="楷体" panose="02010609060101010101" pitchFamily="49" charset="-122"/>
                <a:ea typeface="楷体" panose="02010609060101010101" pitchFamily="49" charset="-122"/>
              </a:rPr>
              <a:t>2015</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12</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10</a:t>
            </a:r>
            <a:r>
              <a:rPr lang="zh-CN" altLang="en-US" sz="1000" dirty="0">
                <a:solidFill>
                  <a:schemeClr val="bg1">
                    <a:lumMod val="85000"/>
                  </a:schemeClr>
                </a:solidFill>
                <a:latin typeface="楷体" panose="02010609060101010101" pitchFamily="49" charset="-122"/>
                <a:ea typeface="楷体" panose="02010609060101010101" pitchFamily="49" charset="-122"/>
              </a:rPr>
              <a:t>日，被告以资金周转为由，向原告借款</a:t>
            </a:r>
            <a:r>
              <a:rPr lang="en-US" altLang="zh-CN" sz="1000" dirty="0">
                <a:solidFill>
                  <a:schemeClr val="bg1">
                    <a:lumMod val="85000"/>
                  </a:schemeClr>
                </a:solidFill>
                <a:latin typeface="楷体" panose="02010609060101010101" pitchFamily="49" charset="-122"/>
                <a:ea typeface="楷体" panose="02010609060101010101" pitchFamily="49" charset="-122"/>
              </a:rPr>
              <a:t>5</a:t>
            </a:r>
            <a:r>
              <a:rPr lang="zh-CN" altLang="en-US" sz="1000" dirty="0">
                <a:solidFill>
                  <a:schemeClr val="bg1">
                    <a:lumMod val="85000"/>
                  </a:schemeClr>
                </a:solidFill>
                <a:latin typeface="楷体" panose="02010609060101010101" pitchFamily="49" charset="-122"/>
                <a:ea typeface="楷体" panose="02010609060101010101" pitchFamily="49" charset="-122"/>
              </a:rPr>
              <a:t>万元，借期六个月，约定于</a:t>
            </a:r>
            <a:r>
              <a:rPr lang="en-US" altLang="zh-CN" sz="1000" dirty="0">
                <a:solidFill>
                  <a:schemeClr val="bg1">
                    <a:lumMod val="85000"/>
                  </a:schemeClr>
                </a:solidFill>
                <a:latin typeface="楷体" panose="02010609060101010101" pitchFamily="49" charset="-122"/>
                <a:ea typeface="楷体" panose="02010609060101010101" pitchFamily="49" charset="-122"/>
              </a:rPr>
              <a:t>2016</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6</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10</a:t>
            </a:r>
            <a:r>
              <a:rPr lang="zh-CN" altLang="en-US" sz="1000" dirty="0">
                <a:solidFill>
                  <a:schemeClr val="bg1">
                    <a:lumMod val="85000"/>
                  </a:schemeClr>
                </a:solidFill>
                <a:latin typeface="楷体" panose="02010609060101010101" pitchFamily="49" charset="-122"/>
                <a:ea typeface="楷体" panose="02010609060101010101" pitchFamily="49" charset="-122"/>
              </a:rPr>
              <a:t>日前归还借款。双方约定的还款期限届满后，经原告多次催要，被告向原告承诺于</a:t>
            </a:r>
            <a:r>
              <a:rPr lang="en-US" altLang="zh-CN" sz="1000" dirty="0">
                <a:solidFill>
                  <a:schemeClr val="bg1">
                    <a:lumMod val="85000"/>
                  </a:schemeClr>
                </a:solidFill>
                <a:latin typeface="楷体" panose="02010609060101010101" pitchFamily="49" charset="-122"/>
                <a:ea typeface="楷体" panose="02010609060101010101" pitchFamily="49" charset="-122"/>
              </a:rPr>
              <a:t>2017</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2</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10</a:t>
            </a:r>
            <a:r>
              <a:rPr lang="zh-CN" altLang="en-US" sz="1000" dirty="0">
                <a:solidFill>
                  <a:schemeClr val="bg1">
                    <a:lumMod val="85000"/>
                  </a:schemeClr>
                </a:solidFill>
                <a:latin typeface="楷体" panose="02010609060101010101" pitchFamily="49" charset="-122"/>
                <a:ea typeface="楷体" panose="02010609060101010101" pitchFamily="49" charset="-122"/>
              </a:rPr>
              <a:t>日前归还借款，但时至今日，被告仍未能归还原告借款，故原告诉至本院，提出前述诉请。</a:t>
            </a:r>
          </a:p>
        </p:txBody>
      </p:sp>
      <p:sp>
        <p:nvSpPr>
          <p:cNvPr id="6" name="文本框 5"/>
          <p:cNvSpPr txBox="1"/>
          <p:nvPr/>
        </p:nvSpPr>
        <p:spPr>
          <a:xfrm>
            <a:off x="6172200" y="1099031"/>
            <a:ext cx="2941320" cy="4093428"/>
          </a:xfrm>
          <a:prstGeom prst="rect">
            <a:avLst/>
          </a:prstGeom>
          <a:noFill/>
        </p:spPr>
        <p:txBody>
          <a:bodyPr wrap="square" rtlCol="0">
            <a:spAutoFit/>
          </a:bodyPr>
          <a:lstStyle/>
          <a:p>
            <a:r>
              <a:rPr lang="zh-CN" altLang="en-US" sz="1000" dirty="0">
                <a:solidFill>
                  <a:schemeClr val="bg1">
                    <a:lumMod val="85000"/>
                  </a:schemeClr>
                </a:solidFill>
                <a:latin typeface="楷体" panose="02010609060101010101" pitchFamily="49" charset="-122"/>
                <a:ea typeface="楷体" panose="02010609060101010101" pitchFamily="49" charset="-122"/>
              </a:rPr>
              <a:t>原告：张红，男，汉族。被告：赵振锋，男，汉族。</a:t>
            </a:r>
            <a:r>
              <a:rPr lang="en-US" altLang="zh-CN" sz="1000" dirty="0">
                <a:solidFill>
                  <a:schemeClr val="bg1">
                    <a:lumMod val="85000"/>
                  </a:schemeClr>
                </a:solidFill>
                <a:latin typeface="楷体" panose="02010609060101010101" pitchFamily="49" charset="-122"/>
                <a:ea typeface="楷体" panose="02010609060101010101" pitchFamily="49" charset="-122"/>
              </a:rPr>
              <a:t>\\n\\n</a:t>
            </a:r>
            <a:r>
              <a:rPr lang="zh-CN" altLang="en-US" sz="1000" dirty="0">
                <a:solidFill>
                  <a:schemeClr val="bg1">
                    <a:lumMod val="85000"/>
                  </a:schemeClr>
                </a:solidFill>
                <a:latin typeface="楷体" panose="02010609060101010101" pitchFamily="49" charset="-122"/>
                <a:ea typeface="楷体" panose="02010609060101010101" pitchFamily="49" charset="-122"/>
              </a:rPr>
              <a:t>张红向本院提出诉讼请求：赵振锋偿还借款</a:t>
            </a:r>
            <a:r>
              <a:rPr lang="en-US" altLang="zh-CN" sz="1000" dirty="0">
                <a:solidFill>
                  <a:schemeClr val="bg1">
                    <a:lumMod val="85000"/>
                  </a:schemeClr>
                </a:solidFill>
                <a:latin typeface="楷体" panose="02010609060101010101" pitchFamily="49" charset="-122"/>
                <a:ea typeface="楷体" panose="02010609060101010101" pitchFamily="49" charset="-122"/>
              </a:rPr>
              <a:t>68000</a:t>
            </a:r>
            <a:r>
              <a:rPr lang="zh-CN" altLang="en-US" sz="1000" dirty="0">
                <a:solidFill>
                  <a:schemeClr val="bg1">
                    <a:lumMod val="85000"/>
                  </a:schemeClr>
                </a:solidFill>
                <a:latin typeface="楷体" panose="02010609060101010101" pitchFamily="49" charset="-122"/>
                <a:ea typeface="楷体" panose="02010609060101010101" pitchFamily="49" charset="-122"/>
              </a:rPr>
              <a:t>元及利息（按年利率</a:t>
            </a:r>
            <a:r>
              <a:rPr lang="en-US" altLang="zh-CN" sz="1000" dirty="0">
                <a:solidFill>
                  <a:schemeClr val="bg1">
                    <a:lumMod val="85000"/>
                  </a:schemeClr>
                </a:solidFill>
                <a:latin typeface="楷体" panose="02010609060101010101" pitchFamily="49" charset="-122"/>
                <a:ea typeface="楷体" panose="02010609060101010101" pitchFamily="49" charset="-122"/>
              </a:rPr>
              <a:t>6</a:t>
            </a:r>
            <a:r>
              <a:rPr lang="zh-CN" altLang="en-US" sz="1000" dirty="0">
                <a:solidFill>
                  <a:schemeClr val="bg1">
                    <a:lumMod val="85000"/>
                  </a:schemeClr>
                </a:solidFill>
                <a:latin typeface="楷体" panose="02010609060101010101" pitchFamily="49" charset="-122"/>
                <a:ea typeface="楷体" panose="02010609060101010101" pitchFamily="49" charset="-122"/>
              </a:rPr>
              <a:t>％计算，本金</a:t>
            </a:r>
            <a:r>
              <a:rPr lang="en-US" altLang="zh-CN" sz="1000" dirty="0">
                <a:solidFill>
                  <a:schemeClr val="bg1">
                    <a:lumMod val="85000"/>
                  </a:schemeClr>
                </a:solidFill>
                <a:latin typeface="楷体" panose="02010609060101010101" pitchFamily="49" charset="-122"/>
                <a:ea typeface="楷体" panose="02010609060101010101" pitchFamily="49" charset="-122"/>
              </a:rPr>
              <a:t>50000</a:t>
            </a:r>
            <a:r>
              <a:rPr lang="zh-CN" altLang="en-US" sz="1000" dirty="0">
                <a:solidFill>
                  <a:schemeClr val="bg1">
                    <a:lumMod val="85000"/>
                  </a:schemeClr>
                </a:solidFill>
                <a:latin typeface="楷体" panose="02010609060101010101" pitchFamily="49" charset="-122"/>
                <a:ea typeface="楷体" panose="02010609060101010101" pitchFamily="49" charset="-122"/>
              </a:rPr>
              <a:t>元从</a:t>
            </a:r>
            <a:r>
              <a:rPr lang="en-US" altLang="zh-CN" sz="1000" dirty="0">
                <a:solidFill>
                  <a:schemeClr val="bg1">
                    <a:lumMod val="85000"/>
                  </a:schemeClr>
                </a:solidFill>
                <a:latin typeface="楷体" panose="02010609060101010101" pitchFamily="49" charset="-122"/>
                <a:ea typeface="楷体" panose="02010609060101010101" pitchFamily="49" charset="-122"/>
              </a:rPr>
              <a:t>2016</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9</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25</a:t>
            </a:r>
            <a:r>
              <a:rPr lang="zh-CN" altLang="en-US" sz="1000" dirty="0">
                <a:solidFill>
                  <a:schemeClr val="bg1">
                    <a:lumMod val="85000"/>
                  </a:schemeClr>
                </a:solidFill>
                <a:latin typeface="楷体" panose="02010609060101010101" pitchFamily="49" charset="-122"/>
                <a:ea typeface="楷体" panose="02010609060101010101" pitchFamily="49" charset="-122"/>
              </a:rPr>
              <a:t>日起至还清为止，本金</a:t>
            </a:r>
            <a:r>
              <a:rPr lang="en-US" altLang="zh-CN" sz="1000" dirty="0">
                <a:solidFill>
                  <a:schemeClr val="bg1">
                    <a:lumMod val="85000"/>
                  </a:schemeClr>
                </a:solidFill>
                <a:latin typeface="楷体" panose="02010609060101010101" pitchFamily="49" charset="-122"/>
                <a:ea typeface="楷体" panose="02010609060101010101" pitchFamily="49" charset="-122"/>
              </a:rPr>
              <a:t>18000</a:t>
            </a:r>
            <a:r>
              <a:rPr lang="zh-CN" altLang="en-US" sz="1000" dirty="0">
                <a:solidFill>
                  <a:schemeClr val="bg1">
                    <a:lumMod val="85000"/>
                  </a:schemeClr>
                </a:solidFill>
                <a:latin typeface="楷体" panose="02010609060101010101" pitchFamily="49" charset="-122"/>
                <a:ea typeface="楷体" panose="02010609060101010101" pitchFamily="49" charset="-122"/>
              </a:rPr>
              <a:t>元从</a:t>
            </a:r>
            <a:r>
              <a:rPr lang="en-US" altLang="zh-CN" sz="1000" dirty="0">
                <a:solidFill>
                  <a:schemeClr val="bg1">
                    <a:lumMod val="85000"/>
                  </a:schemeClr>
                </a:solidFill>
                <a:latin typeface="楷体" panose="02010609060101010101" pitchFamily="49" charset="-122"/>
                <a:ea typeface="楷体" panose="02010609060101010101" pitchFamily="49" charset="-122"/>
              </a:rPr>
              <a:t>2017</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3</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24</a:t>
            </a:r>
            <a:r>
              <a:rPr lang="zh-CN" altLang="en-US" sz="1000" dirty="0">
                <a:solidFill>
                  <a:schemeClr val="bg1">
                    <a:lumMod val="85000"/>
                  </a:schemeClr>
                </a:solidFill>
                <a:latin typeface="楷体" panose="02010609060101010101" pitchFamily="49" charset="-122"/>
                <a:ea typeface="楷体" panose="02010609060101010101" pitchFamily="49" charset="-122"/>
              </a:rPr>
              <a:t>日至还清为止）。庭审中，张红放弃了利息的主张。事实和理由：</a:t>
            </a:r>
            <a:r>
              <a:rPr lang="en-US" altLang="zh-CN" sz="1000" dirty="0">
                <a:solidFill>
                  <a:schemeClr val="bg1">
                    <a:lumMod val="85000"/>
                  </a:schemeClr>
                </a:solidFill>
                <a:latin typeface="楷体" panose="02010609060101010101" pitchFamily="49" charset="-122"/>
                <a:ea typeface="楷体" panose="02010609060101010101" pitchFamily="49" charset="-122"/>
              </a:rPr>
              <a:t>2016</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7</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25</a:t>
            </a:r>
            <a:r>
              <a:rPr lang="zh-CN" altLang="en-US" sz="1000" dirty="0">
                <a:solidFill>
                  <a:schemeClr val="bg1">
                    <a:lumMod val="85000"/>
                  </a:schemeClr>
                </a:solidFill>
                <a:latin typeface="楷体" panose="02010609060101010101" pitchFamily="49" charset="-122"/>
                <a:ea typeface="楷体" panose="02010609060101010101" pitchFamily="49" charset="-122"/>
              </a:rPr>
              <a:t>日至</a:t>
            </a:r>
            <a:r>
              <a:rPr lang="en-US" altLang="zh-CN" sz="1000" dirty="0">
                <a:solidFill>
                  <a:schemeClr val="bg1">
                    <a:lumMod val="85000"/>
                  </a:schemeClr>
                </a:solidFill>
                <a:latin typeface="楷体" panose="02010609060101010101" pitchFamily="49" charset="-122"/>
                <a:ea typeface="楷体" panose="02010609060101010101" pitchFamily="49" charset="-122"/>
              </a:rPr>
              <a:t>2017</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1</a:t>
            </a:r>
            <a:r>
              <a:rPr lang="zh-CN" altLang="en-US" sz="1000" dirty="0">
                <a:solidFill>
                  <a:schemeClr val="bg1">
                    <a:lumMod val="85000"/>
                  </a:schemeClr>
                </a:solidFill>
                <a:latin typeface="楷体" panose="02010609060101010101" pitchFamily="49" charset="-122"/>
                <a:ea typeface="楷体" panose="02010609060101010101" pitchFamily="49" charset="-122"/>
              </a:rPr>
              <a:t>月，赵振锋分三次向张红借款共计</a:t>
            </a:r>
            <a:r>
              <a:rPr lang="en-US" altLang="zh-CN" sz="1000" dirty="0">
                <a:solidFill>
                  <a:schemeClr val="bg1">
                    <a:lumMod val="85000"/>
                  </a:schemeClr>
                </a:solidFill>
                <a:latin typeface="楷体" panose="02010609060101010101" pitchFamily="49" charset="-122"/>
                <a:ea typeface="楷体" panose="02010609060101010101" pitchFamily="49" charset="-122"/>
              </a:rPr>
              <a:t>68000</a:t>
            </a:r>
            <a:r>
              <a:rPr lang="zh-CN" altLang="en-US" sz="1000" dirty="0">
                <a:solidFill>
                  <a:schemeClr val="bg1">
                    <a:lumMod val="85000"/>
                  </a:schemeClr>
                </a:solidFill>
                <a:latin typeface="楷体" panose="02010609060101010101" pitchFamily="49" charset="-122"/>
                <a:ea typeface="楷体" panose="02010609060101010101" pitchFamily="49" charset="-122"/>
              </a:rPr>
              <a:t>元。还款期限届满后，张红多次索要借款，赵振锋均推诿拒付。赵振锋辩称，借款合同系其所签，合同约定借款</a:t>
            </a:r>
            <a:r>
              <a:rPr lang="en-US" altLang="zh-CN" sz="1000" dirty="0">
                <a:solidFill>
                  <a:schemeClr val="bg1">
                    <a:lumMod val="85000"/>
                  </a:schemeClr>
                </a:solidFill>
                <a:latin typeface="楷体" panose="02010609060101010101" pitchFamily="49" charset="-122"/>
                <a:ea typeface="楷体" panose="02010609060101010101" pitchFamily="49" charset="-122"/>
              </a:rPr>
              <a:t>50000</a:t>
            </a:r>
            <a:r>
              <a:rPr lang="zh-CN" altLang="en-US" sz="1000" dirty="0">
                <a:solidFill>
                  <a:schemeClr val="bg1">
                    <a:lumMod val="85000"/>
                  </a:schemeClr>
                </a:solidFill>
                <a:latin typeface="楷体" panose="02010609060101010101" pitchFamily="49" charset="-122"/>
                <a:ea typeface="楷体" panose="02010609060101010101" pitchFamily="49" charset="-122"/>
              </a:rPr>
              <a:t>元，但张红实际向其仅支付了</a:t>
            </a:r>
            <a:r>
              <a:rPr lang="en-US" altLang="zh-CN" sz="1000" dirty="0">
                <a:solidFill>
                  <a:schemeClr val="bg1">
                    <a:lumMod val="85000"/>
                  </a:schemeClr>
                </a:solidFill>
                <a:latin typeface="楷体" panose="02010609060101010101" pitchFamily="49" charset="-122"/>
                <a:ea typeface="楷体" panose="02010609060101010101" pitchFamily="49" charset="-122"/>
              </a:rPr>
              <a:t>40000</a:t>
            </a:r>
            <a:r>
              <a:rPr lang="zh-CN" altLang="en-US" sz="1000" dirty="0">
                <a:solidFill>
                  <a:schemeClr val="bg1">
                    <a:lumMod val="85000"/>
                  </a:schemeClr>
                </a:solidFill>
                <a:latin typeface="楷体" panose="02010609060101010101" pitchFamily="49" charset="-122"/>
                <a:ea typeface="楷体" panose="02010609060101010101" pitchFamily="49" charset="-122"/>
              </a:rPr>
              <a:t>元，未支付的</a:t>
            </a:r>
            <a:r>
              <a:rPr lang="en-US" altLang="zh-CN" sz="1000" dirty="0">
                <a:solidFill>
                  <a:schemeClr val="bg1">
                    <a:lumMod val="85000"/>
                  </a:schemeClr>
                </a:solidFill>
                <a:latin typeface="楷体" panose="02010609060101010101" pitchFamily="49" charset="-122"/>
                <a:ea typeface="楷体" panose="02010609060101010101" pitchFamily="49" charset="-122"/>
              </a:rPr>
              <a:t>10000</a:t>
            </a:r>
            <a:r>
              <a:rPr lang="zh-CN" altLang="en-US" sz="1000" dirty="0">
                <a:solidFill>
                  <a:schemeClr val="bg1">
                    <a:lumMod val="85000"/>
                  </a:schemeClr>
                </a:solidFill>
                <a:latin typeface="楷体" panose="02010609060101010101" pitchFamily="49" charset="-122"/>
                <a:ea typeface="楷体" panose="02010609060101010101" pitchFamily="49" charset="-122"/>
              </a:rPr>
              <a:t>元是利息。欠条系其出具，但载明的</a:t>
            </a:r>
            <a:r>
              <a:rPr lang="en-US" altLang="zh-CN" sz="1000" dirty="0">
                <a:solidFill>
                  <a:schemeClr val="bg1">
                    <a:lumMod val="85000"/>
                  </a:schemeClr>
                </a:solidFill>
                <a:latin typeface="楷体" panose="02010609060101010101" pitchFamily="49" charset="-122"/>
                <a:ea typeface="楷体" panose="02010609060101010101" pitchFamily="49" charset="-122"/>
              </a:rPr>
              <a:t>18000</a:t>
            </a:r>
            <a:r>
              <a:rPr lang="zh-CN" altLang="en-US" sz="1000" dirty="0">
                <a:solidFill>
                  <a:schemeClr val="bg1">
                    <a:lumMod val="85000"/>
                  </a:schemeClr>
                </a:solidFill>
                <a:latin typeface="楷体" panose="02010609060101010101" pitchFamily="49" charset="-122"/>
                <a:ea typeface="楷体" panose="02010609060101010101" pitchFamily="49" charset="-122"/>
              </a:rPr>
              <a:t>元实际并非借款，是赵振锋欠张红的利息。其同意偿还张红借款本金</a:t>
            </a:r>
            <a:r>
              <a:rPr lang="en-US" altLang="zh-CN" sz="1000" dirty="0">
                <a:solidFill>
                  <a:schemeClr val="bg1">
                    <a:lumMod val="85000"/>
                  </a:schemeClr>
                </a:solidFill>
                <a:latin typeface="楷体" panose="02010609060101010101" pitchFamily="49" charset="-122"/>
                <a:ea typeface="楷体" panose="02010609060101010101" pitchFamily="49" charset="-122"/>
              </a:rPr>
              <a:t>40000</a:t>
            </a:r>
            <a:r>
              <a:rPr lang="zh-CN" altLang="en-US" sz="1000" dirty="0">
                <a:solidFill>
                  <a:schemeClr val="bg1">
                    <a:lumMod val="85000"/>
                  </a:schemeClr>
                </a:solidFill>
                <a:latin typeface="楷体" panose="02010609060101010101" pitchFamily="49" charset="-122"/>
                <a:ea typeface="楷体" panose="02010609060101010101" pitchFamily="49" charset="-122"/>
              </a:rPr>
              <a:t>元、利息</a:t>
            </a:r>
            <a:r>
              <a:rPr lang="en-US" altLang="zh-CN" sz="1000" dirty="0">
                <a:solidFill>
                  <a:schemeClr val="bg1">
                    <a:lumMod val="85000"/>
                  </a:schemeClr>
                </a:solidFill>
                <a:latin typeface="楷体" panose="02010609060101010101" pitchFamily="49" charset="-122"/>
                <a:ea typeface="楷体" panose="02010609060101010101" pitchFamily="49" charset="-122"/>
              </a:rPr>
              <a:t>10000</a:t>
            </a:r>
            <a:r>
              <a:rPr lang="zh-CN" altLang="en-US" sz="1000" dirty="0">
                <a:solidFill>
                  <a:schemeClr val="bg1">
                    <a:lumMod val="85000"/>
                  </a:schemeClr>
                </a:solidFill>
                <a:latin typeface="楷体" panose="02010609060101010101" pitchFamily="49" charset="-122"/>
                <a:ea typeface="楷体" panose="02010609060101010101" pitchFamily="49" charset="-122"/>
              </a:rPr>
              <a:t>元。当事人围绕诉讼请求依法提交了证据，本院组织当事人进行了证据交换和质证，认定如下：</a:t>
            </a:r>
            <a:r>
              <a:rPr lang="en-US" altLang="zh-CN" sz="1000" dirty="0">
                <a:solidFill>
                  <a:schemeClr val="bg1">
                    <a:lumMod val="85000"/>
                  </a:schemeClr>
                </a:solidFill>
                <a:latin typeface="楷体" panose="02010609060101010101" pitchFamily="49" charset="-122"/>
                <a:ea typeface="楷体" panose="02010609060101010101" pitchFamily="49" charset="-122"/>
              </a:rPr>
              <a:t>1</a:t>
            </a:r>
            <a:r>
              <a:rPr lang="zh-CN" altLang="en-US" sz="1000" dirty="0">
                <a:solidFill>
                  <a:schemeClr val="bg1">
                    <a:lumMod val="85000"/>
                  </a:schemeClr>
                </a:solidFill>
                <a:latin typeface="楷体" panose="02010609060101010101" pitchFamily="49" charset="-122"/>
                <a:ea typeface="楷体" panose="02010609060101010101" pitchFamily="49" charset="-122"/>
              </a:rPr>
              <a:t>．张红提交的借款合同能够证明赵振锋从张红处借款的事实，予以采信；</a:t>
            </a:r>
            <a:r>
              <a:rPr lang="en-US" altLang="zh-CN" sz="1000" dirty="0">
                <a:solidFill>
                  <a:schemeClr val="bg1">
                    <a:lumMod val="85000"/>
                  </a:schemeClr>
                </a:solidFill>
                <a:latin typeface="楷体" panose="02010609060101010101" pitchFamily="49" charset="-122"/>
                <a:ea typeface="楷体" panose="02010609060101010101" pitchFamily="49" charset="-122"/>
              </a:rPr>
              <a:t>2</a:t>
            </a:r>
            <a:r>
              <a:rPr lang="zh-CN" altLang="en-US" sz="1000" dirty="0">
                <a:solidFill>
                  <a:schemeClr val="bg1">
                    <a:lumMod val="85000"/>
                  </a:schemeClr>
                </a:solidFill>
                <a:latin typeface="楷体" panose="02010609060101010101" pitchFamily="49" charset="-122"/>
                <a:ea typeface="楷体" panose="02010609060101010101" pitchFamily="49" charset="-122"/>
              </a:rPr>
              <a:t>．张红提交的欠条能够证明赵振锋欠款的事实，予以采信。本院经审理认定事实如下：</a:t>
            </a:r>
            <a:r>
              <a:rPr lang="en-US" altLang="zh-CN" sz="1000" dirty="0">
                <a:solidFill>
                  <a:schemeClr val="bg1">
                    <a:lumMod val="85000"/>
                  </a:schemeClr>
                </a:solidFill>
                <a:latin typeface="楷体" panose="02010609060101010101" pitchFamily="49" charset="-122"/>
                <a:ea typeface="楷体" panose="02010609060101010101" pitchFamily="49" charset="-122"/>
              </a:rPr>
              <a:t>2016</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7</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25</a:t>
            </a:r>
            <a:r>
              <a:rPr lang="zh-CN" altLang="en-US" sz="1000" dirty="0">
                <a:solidFill>
                  <a:schemeClr val="bg1">
                    <a:lumMod val="85000"/>
                  </a:schemeClr>
                </a:solidFill>
                <a:latin typeface="楷体" panose="02010609060101010101" pitchFamily="49" charset="-122"/>
                <a:ea typeface="楷体" panose="02010609060101010101" pitchFamily="49" charset="-122"/>
              </a:rPr>
              <a:t>日，赵振锋、张红签订借款合同，主要内容为：乙方（张红）贷给甲方（赵振锋）</a:t>
            </a:r>
            <a:r>
              <a:rPr lang="en-US" altLang="zh-CN" sz="1000" dirty="0">
                <a:solidFill>
                  <a:schemeClr val="bg1">
                    <a:lumMod val="85000"/>
                  </a:schemeClr>
                </a:solidFill>
                <a:latin typeface="楷体" panose="02010609060101010101" pitchFamily="49" charset="-122"/>
                <a:ea typeface="楷体" panose="02010609060101010101" pitchFamily="49" charset="-122"/>
              </a:rPr>
              <a:t>50000</a:t>
            </a:r>
            <a:r>
              <a:rPr lang="zh-CN" altLang="en-US" sz="1000" dirty="0">
                <a:solidFill>
                  <a:schemeClr val="bg1">
                    <a:lumMod val="85000"/>
                  </a:schemeClr>
                </a:solidFill>
                <a:latin typeface="楷体" panose="02010609060101010101" pitchFamily="49" charset="-122"/>
                <a:ea typeface="楷体" panose="02010609060101010101" pitchFamily="49" charset="-122"/>
              </a:rPr>
              <a:t>元，转银行卡</a:t>
            </a:r>
            <a:r>
              <a:rPr lang="en-US" altLang="zh-CN" sz="1000" dirty="0">
                <a:solidFill>
                  <a:schemeClr val="bg1">
                    <a:lumMod val="85000"/>
                  </a:schemeClr>
                </a:solidFill>
                <a:latin typeface="楷体" panose="02010609060101010101" pitchFamily="49" charset="-122"/>
                <a:ea typeface="楷体" panose="02010609060101010101" pitchFamily="49" charset="-122"/>
              </a:rPr>
              <a:t>26000</a:t>
            </a:r>
            <a:r>
              <a:rPr lang="zh-CN" altLang="en-US" sz="1000" dirty="0">
                <a:solidFill>
                  <a:schemeClr val="bg1">
                    <a:lumMod val="85000"/>
                  </a:schemeClr>
                </a:solidFill>
                <a:latin typeface="楷体" panose="02010609060101010101" pitchFamily="49" charset="-122"/>
                <a:ea typeface="楷体" panose="02010609060101010101" pitchFamily="49" charset="-122"/>
              </a:rPr>
              <a:t>元，剩余的现金支付；借款期限</a:t>
            </a:r>
            <a:r>
              <a:rPr lang="en-US" altLang="zh-CN" sz="1000" dirty="0">
                <a:solidFill>
                  <a:schemeClr val="bg1">
                    <a:lumMod val="85000"/>
                  </a:schemeClr>
                </a:solidFill>
                <a:latin typeface="楷体" panose="02010609060101010101" pitchFamily="49" charset="-122"/>
                <a:ea typeface="楷体" panose="02010609060101010101" pitchFamily="49" charset="-122"/>
              </a:rPr>
              <a:t>2016</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7</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25</a:t>
            </a:r>
            <a:r>
              <a:rPr lang="zh-CN" altLang="en-US" sz="1000" dirty="0">
                <a:solidFill>
                  <a:schemeClr val="bg1">
                    <a:lumMod val="85000"/>
                  </a:schemeClr>
                </a:solidFill>
                <a:latin typeface="楷体" panose="02010609060101010101" pitchFamily="49" charset="-122"/>
                <a:ea typeface="楷体" panose="02010609060101010101" pitchFamily="49" charset="-122"/>
              </a:rPr>
              <a:t>日至</a:t>
            </a:r>
            <a:r>
              <a:rPr lang="en-US" altLang="zh-CN" sz="1000" dirty="0">
                <a:solidFill>
                  <a:schemeClr val="bg1">
                    <a:lumMod val="85000"/>
                  </a:schemeClr>
                </a:solidFill>
                <a:latin typeface="楷体" panose="02010609060101010101" pitchFamily="49" charset="-122"/>
                <a:ea typeface="楷体" panose="02010609060101010101" pitchFamily="49" charset="-122"/>
              </a:rPr>
              <a:t>2016</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9</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24</a:t>
            </a:r>
            <a:r>
              <a:rPr lang="zh-CN" altLang="en-US" sz="1000" dirty="0">
                <a:solidFill>
                  <a:schemeClr val="bg1">
                    <a:lumMod val="85000"/>
                  </a:schemeClr>
                </a:solidFill>
                <a:latin typeface="楷体" panose="02010609060101010101" pitchFamily="49" charset="-122"/>
                <a:ea typeface="楷体" panose="02010609060101010101" pitchFamily="49" charset="-122"/>
              </a:rPr>
              <a:t>日。</a:t>
            </a:r>
            <a:r>
              <a:rPr lang="en-US" altLang="zh-CN" sz="1000" dirty="0">
                <a:solidFill>
                  <a:schemeClr val="bg1">
                    <a:lumMod val="85000"/>
                  </a:schemeClr>
                </a:solidFill>
                <a:latin typeface="楷体" panose="02010609060101010101" pitchFamily="49" charset="-122"/>
                <a:ea typeface="楷体" panose="02010609060101010101" pitchFamily="49" charset="-122"/>
              </a:rPr>
              <a:t>2017</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3</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23</a:t>
            </a:r>
            <a:r>
              <a:rPr lang="zh-CN" altLang="en-US" sz="1000" dirty="0">
                <a:solidFill>
                  <a:schemeClr val="bg1">
                    <a:lumMod val="85000"/>
                  </a:schemeClr>
                </a:solidFill>
                <a:latin typeface="楷体" panose="02010609060101010101" pitchFamily="49" charset="-122"/>
                <a:ea typeface="楷体" panose="02010609060101010101" pitchFamily="49" charset="-122"/>
              </a:rPr>
              <a:t>日，赵振锋给张红出具欠条，载明：今欠张红</a:t>
            </a:r>
            <a:r>
              <a:rPr lang="en-US" altLang="zh-CN" sz="1000" dirty="0">
                <a:solidFill>
                  <a:schemeClr val="bg1">
                    <a:lumMod val="85000"/>
                  </a:schemeClr>
                </a:solidFill>
                <a:latin typeface="楷体" panose="02010609060101010101" pitchFamily="49" charset="-122"/>
                <a:ea typeface="楷体" panose="02010609060101010101" pitchFamily="49" charset="-122"/>
              </a:rPr>
              <a:t>18000</a:t>
            </a:r>
            <a:r>
              <a:rPr lang="zh-CN" altLang="en-US" sz="1000" dirty="0">
                <a:solidFill>
                  <a:schemeClr val="bg1">
                    <a:lumMod val="85000"/>
                  </a:schemeClr>
                </a:solidFill>
                <a:latin typeface="楷体" panose="02010609060101010101" pitchFamily="49" charset="-122"/>
                <a:ea typeface="楷体" panose="02010609060101010101" pitchFamily="49" charset="-122"/>
              </a:rPr>
              <a:t>元，之前打的</a:t>
            </a:r>
            <a:r>
              <a:rPr lang="en-US" altLang="zh-CN" sz="1000" dirty="0">
                <a:solidFill>
                  <a:schemeClr val="bg1">
                    <a:lumMod val="85000"/>
                  </a:schemeClr>
                </a:solidFill>
                <a:latin typeface="楷体" panose="02010609060101010101" pitchFamily="49" charset="-122"/>
                <a:ea typeface="楷体" panose="02010609060101010101" pitchFamily="49" charset="-122"/>
              </a:rPr>
              <a:t>8000</a:t>
            </a:r>
            <a:r>
              <a:rPr lang="zh-CN" altLang="en-US" sz="1000" dirty="0">
                <a:solidFill>
                  <a:schemeClr val="bg1">
                    <a:lumMod val="85000"/>
                  </a:schemeClr>
                </a:solidFill>
                <a:latin typeface="楷体" panose="02010609060101010101" pitchFamily="49" charset="-122"/>
                <a:ea typeface="楷体" panose="02010609060101010101" pitchFamily="49" charset="-122"/>
              </a:rPr>
              <a:t>元的条子作废，</a:t>
            </a:r>
            <a:r>
              <a:rPr lang="en-US" altLang="zh-CN" sz="1000" dirty="0">
                <a:solidFill>
                  <a:schemeClr val="bg1">
                    <a:lumMod val="85000"/>
                  </a:schemeClr>
                </a:solidFill>
                <a:latin typeface="楷体" panose="02010609060101010101" pitchFamily="49" charset="-122"/>
                <a:ea typeface="楷体" panose="02010609060101010101" pitchFamily="49" charset="-122"/>
              </a:rPr>
              <a:t>2017</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1</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20</a:t>
            </a:r>
            <a:r>
              <a:rPr lang="zh-CN" altLang="en-US" sz="1000" dirty="0">
                <a:solidFill>
                  <a:schemeClr val="bg1">
                    <a:lumMod val="85000"/>
                  </a:schemeClr>
                </a:solidFill>
                <a:latin typeface="楷体" panose="02010609060101010101" pitchFamily="49" charset="-122"/>
                <a:ea typeface="楷体" panose="02010609060101010101" pitchFamily="49" charset="-122"/>
              </a:rPr>
              <a:t>几号打的那个条子，作废。</a:t>
            </a:r>
          </a:p>
        </p:txBody>
      </p:sp>
      <p:sp>
        <p:nvSpPr>
          <p:cNvPr id="7" name="文本框 6"/>
          <p:cNvSpPr txBox="1"/>
          <p:nvPr/>
        </p:nvSpPr>
        <p:spPr>
          <a:xfrm>
            <a:off x="226932" y="1099031"/>
            <a:ext cx="3003948" cy="4093428"/>
          </a:xfrm>
          <a:prstGeom prst="rect">
            <a:avLst/>
          </a:prstGeom>
          <a:noFill/>
        </p:spPr>
        <p:txBody>
          <a:bodyPr wrap="square" rtlCol="0">
            <a:spAutoFit/>
          </a:bodyPr>
          <a:lstStyle/>
          <a:p>
            <a:r>
              <a:rPr lang="zh-CN" altLang="en-US" sz="1000" dirty="0">
                <a:solidFill>
                  <a:schemeClr val="bg1">
                    <a:lumMod val="85000"/>
                  </a:schemeClr>
                </a:solidFill>
                <a:latin typeface="楷体" panose="02010609060101010101" pitchFamily="49" charset="-122"/>
                <a:ea typeface="楷体" panose="02010609060101010101" pitchFamily="49" charset="-122"/>
              </a:rPr>
              <a:t>原告：王超，居民。被告：杜晓东，居民。</a:t>
            </a:r>
            <a:r>
              <a:rPr lang="en-US" altLang="zh-CN" sz="1000" dirty="0">
                <a:solidFill>
                  <a:schemeClr val="bg1">
                    <a:lumMod val="85000"/>
                  </a:schemeClr>
                </a:solidFill>
                <a:latin typeface="楷体" panose="02010609060101010101" pitchFamily="49" charset="-122"/>
                <a:ea typeface="楷体" panose="02010609060101010101" pitchFamily="49" charset="-122"/>
              </a:rPr>
              <a:t>\\n\\n</a:t>
            </a:r>
            <a:r>
              <a:rPr lang="zh-CN" altLang="en-US" sz="1000" dirty="0">
                <a:solidFill>
                  <a:schemeClr val="bg1">
                    <a:lumMod val="85000"/>
                  </a:schemeClr>
                </a:solidFill>
                <a:latin typeface="楷体" panose="02010609060101010101" pitchFamily="49" charset="-122"/>
                <a:ea typeface="楷体" panose="02010609060101010101" pitchFamily="49" charset="-122"/>
              </a:rPr>
              <a:t>原告王超向本院提出诉讼请求：要求依法判令被告向原告归还借款</a:t>
            </a:r>
            <a:r>
              <a:rPr lang="en-US" altLang="zh-CN" sz="1000" dirty="0">
                <a:solidFill>
                  <a:schemeClr val="bg1">
                    <a:lumMod val="85000"/>
                  </a:schemeClr>
                </a:solidFill>
                <a:latin typeface="楷体" panose="02010609060101010101" pitchFamily="49" charset="-122"/>
                <a:ea typeface="楷体" panose="02010609060101010101" pitchFamily="49" charset="-122"/>
              </a:rPr>
              <a:t>60000</a:t>
            </a:r>
            <a:r>
              <a:rPr lang="zh-CN" altLang="en-US" sz="1000" dirty="0">
                <a:solidFill>
                  <a:schemeClr val="bg1">
                    <a:lumMod val="85000"/>
                  </a:schemeClr>
                </a:solidFill>
                <a:latin typeface="楷体" panose="02010609060101010101" pitchFamily="49" charset="-122"/>
                <a:ea typeface="楷体" panose="02010609060101010101" pitchFamily="49" charset="-122"/>
              </a:rPr>
              <a:t>元、利息</a:t>
            </a:r>
            <a:r>
              <a:rPr lang="en-US" altLang="zh-CN" sz="1000" dirty="0">
                <a:solidFill>
                  <a:schemeClr val="bg1">
                    <a:lumMod val="85000"/>
                  </a:schemeClr>
                </a:solidFill>
                <a:latin typeface="楷体" panose="02010609060101010101" pitchFamily="49" charset="-122"/>
                <a:ea typeface="楷体" panose="02010609060101010101" pitchFamily="49" charset="-122"/>
              </a:rPr>
              <a:t>16200</a:t>
            </a:r>
            <a:r>
              <a:rPr lang="zh-CN" altLang="en-US" sz="1000" dirty="0">
                <a:solidFill>
                  <a:schemeClr val="bg1">
                    <a:lumMod val="85000"/>
                  </a:schemeClr>
                </a:solidFill>
                <a:latin typeface="楷体" panose="02010609060101010101" pitchFamily="49" charset="-122"/>
                <a:ea typeface="楷体" panose="02010609060101010101" pitchFamily="49" charset="-122"/>
              </a:rPr>
              <a:t>元（截至</a:t>
            </a:r>
            <a:r>
              <a:rPr lang="en-US" altLang="zh-CN" sz="1000" dirty="0">
                <a:solidFill>
                  <a:schemeClr val="bg1">
                    <a:lumMod val="85000"/>
                  </a:schemeClr>
                </a:solidFill>
                <a:latin typeface="楷体" panose="02010609060101010101" pitchFamily="49" charset="-122"/>
                <a:ea typeface="楷体" panose="02010609060101010101" pitchFamily="49" charset="-122"/>
              </a:rPr>
              <a:t>2016</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7</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7</a:t>
            </a:r>
            <a:r>
              <a:rPr lang="zh-CN" altLang="en-US" sz="1000" dirty="0">
                <a:solidFill>
                  <a:schemeClr val="bg1">
                    <a:lumMod val="85000"/>
                  </a:schemeClr>
                </a:solidFill>
                <a:latin typeface="楷体" panose="02010609060101010101" pitchFamily="49" charset="-122"/>
                <a:ea typeface="楷体" panose="02010609060101010101" pitchFamily="49" charset="-122"/>
              </a:rPr>
              <a:t>日）。事实和理由：</a:t>
            </a:r>
            <a:r>
              <a:rPr lang="en-US" altLang="zh-CN" sz="1000" dirty="0">
                <a:solidFill>
                  <a:schemeClr val="bg1">
                    <a:lumMod val="85000"/>
                  </a:schemeClr>
                </a:solidFill>
                <a:latin typeface="楷体" panose="02010609060101010101" pitchFamily="49" charset="-122"/>
                <a:ea typeface="楷体" panose="02010609060101010101" pitchFamily="49" charset="-122"/>
              </a:rPr>
              <a:t>2015</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1</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7</a:t>
            </a:r>
            <a:r>
              <a:rPr lang="zh-CN" altLang="en-US" sz="1000" dirty="0">
                <a:solidFill>
                  <a:schemeClr val="bg1">
                    <a:lumMod val="85000"/>
                  </a:schemeClr>
                </a:solidFill>
                <a:latin typeface="楷体" panose="02010609060101010101" pitchFamily="49" charset="-122"/>
                <a:ea typeface="楷体" panose="02010609060101010101" pitchFamily="49" charset="-122"/>
              </a:rPr>
              <a:t>日，被告向原告借款</a:t>
            </a:r>
            <a:r>
              <a:rPr lang="en-US" altLang="zh-CN" sz="1000" dirty="0">
                <a:solidFill>
                  <a:schemeClr val="bg1">
                    <a:lumMod val="85000"/>
                  </a:schemeClr>
                </a:solidFill>
                <a:latin typeface="楷体" panose="02010609060101010101" pitchFamily="49" charset="-122"/>
                <a:ea typeface="楷体" panose="02010609060101010101" pitchFamily="49" charset="-122"/>
              </a:rPr>
              <a:t>60000</a:t>
            </a:r>
            <a:r>
              <a:rPr lang="zh-CN" altLang="en-US" sz="1000" dirty="0">
                <a:solidFill>
                  <a:schemeClr val="bg1">
                    <a:lumMod val="85000"/>
                  </a:schemeClr>
                </a:solidFill>
                <a:latin typeface="楷体" panose="02010609060101010101" pitchFamily="49" charset="-122"/>
                <a:ea typeface="楷体" panose="02010609060101010101" pitchFamily="49" charset="-122"/>
              </a:rPr>
              <a:t>元，约定借款期限为一年，并出具了借条一份；同日，原告将</a:t>
            </a:r>
            <a:r>
              <a:rPr lang="en-US" altLang="zh-CN" sz="1000" dirty="0">
                <a:solidFill>
                  <a:schemeClr val="bg1">
                    <a:lumMod val="85000"/>
                  </a:schemeClr>
                </a:solidFill>
                <a:latin typeface="楷体" panose="02010609060101010101" pitchFamily="49" charset="-122"/>
                <a:ea typeface="楷体" panose="02010609060101010101" pitchFamily="49" charset="-122"/>
              </a:rPr>
              <a:t>50000</a:t>
            </a:r>
            <a:r>
              <a:rPr lang="zh-CN" altLang="en-US" sz="1000" dirty="0">
                <a:solidFill>
                  <a:schemeClr val="bg1">
                    <a:lumMod val="85000"/>
                  </a:schemeClr>
                </a:solidFill>
                <a:latin typeface="楷体" panose="02010609060101010101" pitchFamily="49" charset="-122"/>
                <a:ea typeface="楷体" panose="02010609060101010101" pitchFamily="49" charset="-122"/>
              </a:rPr>
              <a:t>元出借款转入被告之妻冯翠荣的账户内，另外交付给被告杜晓东</a:t>
            </a:r>
            <a:r>
              <a:rPr lang="en-US" altLang="zh-CN" sz="1000" dirty="0">
                <a:solidFill>
                  <a:schemeClr val="bg1">
                    <a:lumMod val="85000"/>
                  </a:schemeClr>
                </a:solidFill>
                <a:latin typeface="楷体" panose="02010609060101010101" pitchFamily="49" charset="-122"/>
                <a:ea typeface="楷体" panose="02010609060101010101" pitchFamily="49" charset="-122"/>
              </a:rPr>
              <a:t>10000</a:t>
            </a:r>
            <a:r>
              <a:rPr lang="zh-CN" altLang="en-US" sz="1000" dirty="0">
                <a:solidFill>
                  <a:schemeClr val="bg1">
                    <a:lumMod val="85000"/>
                  </a:schemeClr>
                </a:solidFill>
                <a:latin typeface="楷体" panose="02010609060101010101" pitchFamily="49" charset="-122"/>
                <a:ea typeface="楷体" panose="02010609060101010101" pitchFamily="49" charset="-122"/>
              </a:rPr>
              <a:t>元现金。后经原告多次催要，被告以种种理由为借口拒付。被告杜晓东未作答辩。原告王超围绕诉讼请求依法提交了证据，包括借款单一份、原告的中国邮政储蓄银行账户交易明细一份、原被告手机短信记录</a:t>
            </a:r>
            <a:r>
              <a:rPr lang="en-US" altLang="zh-CN" sz="1000" dirty="0">
                <a:solidFill>
                  <a:schemeClr val="bg1">
                    <a:lumMod val="85000"/>
                  </a:schemeClr>
                </a:solidFill>
                <a:latin typeface="楷体" panose="02010609060101010101" pitchFamily="49" charset="-122"/>
                <a:ea typeface="楷体" panose="02010609060101010101" pitchFamily="49" charset="-122"/>
              </a:rPr>
              <a:t>4</a:t>
            </a:r>
            <a:r>
              <a:rPr lang="zh-CN" altLang="en-US" sz="1000" dirty="0">
                <a:solidFill>
                  <a:schemeClr val="bg1">
                    <a:lumMod val="85000"/>
                  </a:schemeClr>
                </a:solidFill>
                <a:latin typeface="楷体" panose="02010609060101010101" pitchFamily="49" charset="-122"/>
                <a:ea typeface="楷体" panose="02010609060101010101" pitchFamily="49" charset="-122"/>
              </a:rPr>
              <a:t>条。本院经审查，对上述证据予以确认并在卷佐证。根据当事人陈述和经审查确认的证据，本院认定事实如下：</a:t>
            </a:r>
            <a:r>
              <a:rPr lang="en-US" altLang="zh-CN" sz="1000" dirty="0">
                <a:solidFill>
                  <a:schemeClr val="bg1">
                    <a:lumMod val="85000"/>
                  </a:schemeClr>
                </a:solidFill>
                <a:latin typeface="楷体" panose="02010609060101010101" pitchFamily="49" charset="-122"/>
                <a:ea typeface="楷体" panose="02010609060101010101" pitchFamily="49" charset="-122"/>
              </a:rPr>
              <a:t>2015</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1</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7</a:t>
            </a:r>
            <a:r>
              <a:rPr lang="zh-CN" altLang="en-US" sz="1000" dirty="0">
                <a:solidFill>
                  <a:schemeClr val="bg1">
                    <a:lumMod val="85000"/>
                  </a:schemeClr>
                </a:solidFill>
                <a:latin typeface="楷体" panose="02010609060101010101" pitchFamily="49" charset="-122"/>
                <a:ea typeface="楷体" panose="02010609060101010101" pitchFamily="49" charset="-122"/>
              </a:rPr>
              <a:t>日，被告杜晓东向原告借款，原告于同日通过其妻子夏勇叶的银行账户向被告之妻冯翠荣账户转账交付借款</a:t>
            </a:r>
            <a:r>
              <a:rPr lang="en-US" altLang="zh-CN" sz="1000" dirty="0">
                <a:solidFill>
                  <a:schemeClr val="bg1">
                    <a:lumMod val="85000"/>
                  </a:schemeClr>
                </a:solidFill>
                <a:latin typeface="楷体" panose="02010609060101010101" pitchFamily="49" charset="-122"/>
                <a:ea typeface="楷体" panose="02010609060101010101" pitchFamily="49" charset="-122"/>
              </a:rPr>
              <a:t>50000</a:t>
            </a:r>
            <a:r>
              <a:rPr lang="zh-CN" altLang="en-US" sz="1000" dirty="0">
                <a:solidFill>
                  <a:schemeClr val="bg1">
                    <a:lumMod val="85000"/>
                  </a:schemeClr>
                </a:solidFill>
                <a:latin typeface="楷体" panose="02010609060101010101" pitchFamily="49" charset="-122"/>
                <a:ea typeface="楷体" panose="02010609060101010101" pitchFamily="49" charset="-122"/>
              </a:rPr>
              <a:t>元，另交给被告杜晓东现金</a:t>
            </a:r>
            <a:r>
              <a:rPr lang="en-US" altLang="zh-CN" sz="1000" dirty="0">
                <a:solidFill>
                  <a:schemeClr val="bg1">
                    <a:lumMod val="85000"/>
                  </a:schemeClr>
                </a:solidFill>
                <a:latin typeface="楷体" panose="02010609060101010101" pitchFamily="49" charset="-122"/>
                <a:ea typeface="楷体" panose="02010609060101010101" pitchFamily="49" charset="-122"/>
              </a:rPr>
              <a:t>10000</a:t>
            </a:r>
            <a:r>
              <a:rPr lang="zh-CN" altLang="en-US" sz="1000" dirty="0">
                <a:solidFill>
                  <a:schemeClr val="bg1">
                    <a:lumMod val="85000"/>
                  </a:schemeClr>
                </a:solidFill>
                <a:latin typeface="楷体" panose="02010609060101010101" pitchFamily="49" charset="-122"/>
                <a:ea typeface="楷体" panose="02010609060101010101" pitchFamily="49" charset="-122"/>
              </a:rPr>
              <a:t>元，共计</a:t>
            </a:r>
            <a:r>
              <a:rPr lang="en-US" altLang="zh-CN" sz="1000" dirty="0">
                <a:solidFill>
                  <a:schemeClr val="bg1">
                    <a:lumMod val="85000"/>
                  </a:schemeClr>
                </a:solidFill>
                <a:latin typeface="楷体" panose="02010609060101010101" pitchFamily="49" charset="-122"/>
                <a:ea typeface="楷体" panose="02010609060101010101" pitchFamily="49" charset="-122"/>
              </a:rPr>
              <a:t>60000</a:t>
            </a:r>
            <a:r>
              <a:rPr lang="zh-CN" altLang="en-US" sz="1000" dirty="0">
                <a:solidFill>
                  <a:schemeClr val="bg1">
                    <a:lumMod val="85000"/>
                  </a:schemeClr>
                </a:solidFill>
                <a:latin typeface="楷体" panose="02010609060101010101" pitchFamily="49" charset="-122"/>
                <a:ea typeface="楷体" panose="02010609060101010101" pitchFamily="49" charset="-122"/>
              </a:rPr>
              <a:t>元。被告杜晓东收款后于同日向原告出具金额为</a:t>
            </a:r>
            <a:r>
              <a:rPr lang="en-US" altLang="zh-CN" sz="1000" dirty="0">
                <a:solidFill>
                  <a:schemeClr val="bg1">
                    <a:lumMod val="85000"/>
                  </a:schemeClr>
                </a:solidFill>
                <a:latin typeface="楷体" panose="02010609060101010101" pitchFamily="49" charset="-122"/>
                <a:ea typeface="楷体" panose="02010609060101010101" pitchFamily="49" charset="-122"/>
              </a:rPr>
              <a:t>60000</a:t>
            </a:r>
            <a:r>
              <a:rPr lang="zh-CN" altLang="en-US" sz="1000" dirty="0">
                <a:solidFill>
                  <a:schemeClr val="bg1">
                    <a:lumMod val="85000"/>
                  </a:schemeClr>
                </a:solidFill>
                <a:latin typeface="楷体" panose="02010609060101010101" pitchFamily="49" charset="-122"/>
                <a:ea typeface="楷体" panose="02010609060101010101" pitchFamily="49" charset="-122"/>
              </a:rPr>
              <a:t>元的借款单一份，约定借款期限为</a:t>
            </a:r>
            <a:r>
              <a:rPr lang="en-US" altLang="zh-CN" sz="1000" dirty="0">
                <a:solidFill>
                  <a:schemeClr val="bg1">
                    <a:lumMod val="85000"/>
                  </a:schemeClr>
                </a:solidFill>
                <a:latin typeface="楷体" panose="02010609060101010101" pitchFamily="49" charset="-122"/>
                <a:ea typeface="楷体" panose="02010609060101010101" pitchFamily="49" charset="-122"/>
              </a:rPr>
              <a:t>2015</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1</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7</a:t>
            </a:r>
            <a:r>
              <a:rPr lang="zh-CN" altLang="en-US" sz="1000" dirty="0">
                <a:solidFill>
                  <a:schemeClr val="bg1">
                    <a:lumMod val="85000"/>
                  </a:schemeClr>
                </a:solidFill>
                <a:latin typeface="楷体" panose="02010609060101010101" pitchFamily="49" charset="-122"/>
                <a:ea typeface="楷体" panose="02010609060101010101" pitchFamily="49" charset="-122"/>
              </a:rPr>
              <a:t>日至</a:t>
            </a:r>
            <a:r>
              <a:rPr lang="en-US" altLang="zh-CN" sz="1000" dirty="0">
                <a:solidFill>
                  <a:schemeClr val="bg1">
                    <a:lumMod val="85000"/>
                  </a:schemeClr>
                </a:solidFill>
                <a:latin typeface="楷体" panose="02010609060101010101" pitchFamily="49" charset="-122"/>
                <a:ea typeface="楷体" panose="02010609060101010101" pitchFamily="49" charset="-122"/>
              </a:rPr>
              <a:t>2016</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1</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7</a:t>
            </a:r>
            <a:r>
              <a:rPr lang="zh-CN" altLang="en-US" sz="1000" dirty="0">
                <a:solidFill>
                  <a:schemeClr val="bg1">
                    <a:lumMod val="85000"/>
                  </a:schemeClr>
                </a:solidFill>
                <a:latin typeface="楷体" panose="02010609060101010101" pitchFamily="49" charset="-122"/>
                <a:ea typeface="楷体" panose="02010609060101010101" pitchFamily="49" charset="-122"/>
              </a:rPr>
              <a:t>日，未书面约定借款利息。原告主张双方口头约定借款利息按月利率</a:t>
            </a:r>
            <a:r>
              <a:rPr lang="en-US" altLang="zh-CN" sz="1000" dirty="0">
                <a:solidFill>
                  <a:schemeClr val="bg1">
                    <a:lumMod val="85000"/>
                  </a:schemeClr>
                </a:solidFill>
                <a:latin typeface="楷体" panose="02010609060101010101" pitchFamily="49" charset="-122"/>
                <a:ea typeface="楷体" panose="02010609060101010101" pitchFamily="49" charset="-122"/>
              </a:rPr>
              <a:t>1.5</a:t>
            </a:r>
            <a:r>
              <a:rPr lang="zh-CN" altLang="en-US" sz="1000" dirty="0">
                <a:solidFill>
                  <a:schemeClr val="bg1">
                    <a:lumMod val="85000"/>
                  </a:schemeClr>
                </a:solidFill>
                <a:latin typeface="楷体" panose="02010609060101010101" pitchFamily="49" charset="-122"/>
                <a:ea typeface="楷体" panose="02010609060101010101" pitchFamily="49" charset="-122"/>
              </a:rPr>
              <a:t>％计算，但未举证证明其该诉讼主张，故单凭原告陈述不能确认涉案借款存在利息约定。原告提交的手机短信记录能够证实原告曾于</a:t>
            </a:r>
            <a:r>
              <a:rPr lang="en-US" altLang="zh-CN" sz="1000" dirty="0">
                <a:solidFill>
                  <a:schemeClr val="bg1">
                    <a:lumMod val="85000"/>
                  </a:schemeClr>
                </a:solidFill>
                <a:latin typeface="楷体" panose="02010609060101010101" pitchFamily="49" charset="-122"/>
                <a:ea typeface="楷体" panose="02010609060101010101" pitchFamily="49" charset="-122"/>
              </a:rPr>
              <a:t>2016</a:t>
            </a:r>
            <a:r>
              <a:rPr lang="zh-CN" altLang="en-US" sz="1000" dirty="0">
                <a:solidFill>
                  <a:schemeClr val="bg1">
                    <a:lumMod val="85000"/>
                  </a:schemeClr>
                </a:solidFill>
                <a:latin typeface="楷体" panose="02010609060101010101" pitchFamily="49" charset="-122"/>
                <a:ea typeface="楷体" panose="02010609060101010101" pitchFamily="49" charset="-122"/>
              </a:rPr>
              <a:t>年</a:t>
            </a:r>
            <a:r>
              <a:rPr lang="en-US" altLang="zh-CN" sz="1000" dirty="0">
                <a:solidFill>
                  <a:schemeClr val="bg1">
                    <a:lumMod val="85000"/>
                  </a:schemeClr>
                </a:solidFill>
                <a:latin typeface="楷体" panose="02010609060101010101" pitchFamily="49" charset="-122"/>
                <a:ea typeface="楷体" panose="02010609060101010101" pitchFamily="49" charset="-122"/>
              </a:rPr>
              <a:t>8</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25</a:t>
            </a:r>
            <a:r>
              <a:rPr lang="zh-CN" altLang="en-US" sz="1000" dirty="0">
                <a:solidFill>
                  <a:schemeClr val="bg1">
                    <a:lumMod val="85000"/>
                  </a:schemeClr>
                </a:solidFill>
                <a:latin typeface="楷体" panose="02010609060101010101" pitchFamily="49" charset="-122"/>
                <a:ea typeface="楷体" panose="02010609060101010101" pitchFamily="49" charset="-122"/>
              </a:rPr>
              <a:t>日、</a:t>
            </a:r>
            <a:r>
              <a:rPr lang="en-US" altLang="zh-CN" sz="1000" dirty="0">
                <a:solidFill>
                  <a:schemeClr val="bg1">
                    <a:lumMod val="85000"/>
                  </a:schemeClr>
                </a:solidFill>
                <a:latin typeface="楷体" panose="02010609060101010101" pitchFamily="49" charset="-122"/>
                <a:ea typeface="楷体" panose="02010609060101010101" pitchFamily="49" charset="-122"/>
              </a:rPr>
              <a:t>9</a:t>
            </a:r>
            <a:r>
              <a:rPr lang="zh-CN" altLang="en-US" sz="1000" dirty="0">
                <a:solidFill>
                  <a:schemeClr val="bg1">
                    <a:lumMod val="85000"/>
                  </a:schemeClr>
                </a:solidFill>
                <a:latin typeface="楷体" panose="02010609060101010101" pitchFamily="49" charset="-122"/>
                <a:ea typeface="楷体" panose="02010609060101010101" pitchFamily="49" charset="-122"/>
              </a:rPr>
              <a:t>月</a:t>
            </a:r>
            <a:r>
              <a:rPr lang="en-US" altLang="zh-CN" sz="1000" dirty="0">
                <a:solidFill>
                  <a:schemeClr val="bg1">
                    <a:lumMod val="85000"/>
                  </a:schemeClr>
                </a:solidFill>
                <a:latin typeface="楷体" panose="02010609060101010101" pitchFamily="49" charset="-122"/>
                <a:ea typeface="楷体" panose="02010609060101010101" pitchFamily="49" charset="-122"/>
              </a:rPr>
              <a:t>6</a:t>
            </a:r>
            <a:r>
              <a:rPr lang="zh-CN" altLang="en-US" sz="1000" dirty="0">
                <a:solidFill>
                  <a:schemeClr val="bg1">
                    <a:lumMod val="85000"/>
                  </a:schemeClr>
                </a:solidFill>
                <a:latin typeface="楷体" panose="02010609060101010101" pitchFamily="49" charset="-122"/>
                <a:ea typeface="楷体" panose="02010609060101010101" pitchFamily="49" charset="-122"/>
              </a:rPr>
              <a:t>日通过发送手机短信的方式向被告催过款，根据原告陈述，被告至今未还过款。</a:t>
            </a:r>
          </a:p>
        </p:txBody>
      </p:sp>
      <p:sp>
        <p:nvSpPr>
          <p:cNvPr id="8" name="文本框 7"/>
          <p:cNvSpPr txBox="1"/>
          <p:nvPr/>
        </p:nvSpPr>
        <p:spPr>
          <a:xfrm>
            <a:off x="1574913" y="700446"/>
            <a:ext cx="370614" cy="461665"/>
          </a:xfrm>
          <a:prstGeom prst="rect">
            <a:avLst/>
          </a:prstGeom>
          <a:noFill/>
        </p:spPr>
        <p:txBody>
          <a:bodyPr wrap="none" rtlCol="0">
            <a:spAutoFit/>
          </a:bodyPr>
          <a:lstStyle/>
          <a:p>
            <a:r>
              <a:rPr lang="en-US" altLang="zh-CN" sz="2400" b="1" dirty="0">
                <a:solidFill>
                  <a:schemeClr val="bg1">
                    <a:lumMod val="85000"/>
                  </a:schemeClr>
                </a:solidFill>
              </a:rPr>
              <a:t>A</a:t>
            </a:r>
            <a:endParaRPr lang="zh-CN" altLang="en-US" sz="2400" b="1" dirty="0">
              <a:solidFill>
                <a:schemeClr val="bg1">
                  <a:lumMod val="85000"/>
                </a:schemeClr>
              </a:solidFill>
            </a:endParaRPr>
          </a:p>
        </p:txBody>
      </p:sp>
      <p:sp>
        <p:nvSpPr>
          <p:cNvPr id="9" name="文本框 8"/>
          <p:cNvSpPr txBox="1"/>
          <p:nvPr/>
        </p:nvSpPr>
        <p:spPr>
          <a:xfrm>
            <a:off x="4516233" y="700446"/>
            <a:ext cx="370614" cy="461665"/>
          </a:xfrm>
          <a:prstGeom prst="rect">
            <a:avLst/>
          </a:prstGeom>
          <a:noFill/>
        </p:spPr>
        <p:txBody>
          <a:bodyPr wrap="none" rtlCol="0">
            <a:spAutoFit/>
          </a:bodyPr>
          <a:lstStyle/>
          <a:p>
            <a:r>
              <a:rPr lang="en-US" altLang="zh-CN" sz="2400" b="1" dirty="0">
                <a:solidFill>
                  <a:schemeClr val="bg1">
                    <a:lumMod val="85000"/>
                  </a:schemeClr>
                </a:solidFill>
              </a:rPr>
              <a:t>B</a:t>
            </a:r>
            <a:endParaRPr lang="zh-CN" altLang="en-US" sz="2400" b="1" dirty="0">
              <a:solidFill>
                <a:schemeClr val="bg1">
                  <a:lumMod val="85000"/>
                </a:schemeClr>
              </a:solidFill>
            </a:endParaRPr>
          </a:p>
        </p:txBody>
      </p:sp>
      <p:sp>
        <p:nvSpPr>
          <p:cNvPr id="10" name="文本框 9"/>
          <p:cNvSpPr txBox="1"/>
          <p:nvPr/>
        </p:nvSpPr>
        <p:spPr>
          <a:xfrm>
            <a:off x="7457553" y="700446"/>
            <a:ext cx="348172" cy="461665"/>
          </a:xfrm>
          <a:prstGeom prst="rect">
            <a:avLst/>
          </a:prstGeom>
          <a:noFill/>
        </p:spPr>
        <p:txBody>
          <a:bodyPr wrap="none" rtlCol="0">
            <a:spAutoFit/>
          </a:bodyPr>
          <a:lstStyle/>
          <a:p>
            <a:r>
              <a:rPr lang="en-US" altLang="zh-CN" sz="2400" b="1" dirty="0">
                <a:solidFill>
                  <a:schemeClr val="bg1">
                    <a:lumMod val="85000"/>
                  </a:schemeClr>
                </a:solidFill>
              </a:rPr>
              <a:t>C</a:t>
            </a:r>
            <a:endParaRPr lang="zh-CN" altLang="en-US" sz="2400" b="1" dirty="0">
              <a:solidFill>
                <a:schemeClr val="bg1">
                  <a:lumMod val="85000"/>
                </a:schemeClr>
              </a:solidFill>
            </a:endParaRPr>
          </a:p>
        </p:txBody>
      </p:sp>
      <p:sp>
        <p:nvSpPr>
          <p:cNvPr id="11" name="椭圆 10"/>
          <p:cNvSpPr/>
          <p:nvPr/>
        </p:nvSpPr>
        <p:spPr>
          <a:xfrm>
            <a:off x="3162468" y="502920"/>
            <a:ext cx="3131652" cy="46405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9222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任务难点</a:t>
            </a:r>
          </a:p>
        </p:txBody>
      </p:sp>
      <p:sp>
        <p:nvSpPr>
          <p:cNvPr id="3" name="内容占位符 2"/>
          <p:cNvSpPr>
            <a:spLocks noGrp="1"/>
          </p:cNvSpPr>
          <p:nvPr>
            <p:ph idx="1"/>
          </p:nvPr>
        </p:nvSpPr>
        <p:spPr/>
        <p:txBody>
          <a:bodyPr/>
          <a:lstStyle/>
          <a:p>
            <a:r>
              <a:rPr lang="zh-CN" altLang="en-US" dirty="0" smtClean="0">
                <a:solidFill>
                  <a:schemeClr val="bg1">
                    <a:lumMod val="85000"/>
                  </a:schemeClr>
                </a:solidFill>
              </a:rPr>
              <a:t>案例</a:t>
            </a:r>
            <a:r>
              <a:rPr lang="zh-CN" altLang="en-US" dirty="0">
                <a:solidFill>
                  <a:schemeClr val="bg1">
                    <a:lumMod val="85000"/>
                  </a:schemeClr>
                </a:solidFill>
              </a:rPr>
              <a:t>相似性判断依赖高层次语义理解</a:t>
            </a:r>
            <a:endParaRPr lang="en-US" altLang="zh-CN" dirty="0">
              <a:solidFill>
                <a:schemeClr val="bg1">
                  <a:lumMod val="85000"/>
                </a:schemeClr>
              </a:solidFill>
            </a:endParaRPr>
          </a:p>
          <a:p>
            <a:r>
              <a:rPr lang="zh-CN" altLang="en-US" dirty="0">
                <a:solidFill>
                  <a:schemeClr val="bg1">
                    <a:lumMod val="85000"/>
                  </a:schemeClr>
                </a:solidFill>
              </a:rPr>
              <a:t>案例较长（</a:t>
            </a:r>
            <a:r>
              <a:rPr lang="en-US" altLang="zh-CN" dirty="0">
                <a:solidFill>
                  <a:schemeClr val="bg1">
                    <a:lumMod val="85000"/>
                  </a:schemeClr>
                </a:solidFill>
              </a:rPr>
              <a:t>500-800</a:t>
            </a:r>
            <a:r>
              <a:rPr lang="zh-CN" altLang="en-US" dirty="0">
                <a:solidFill>
                  <a:schemeClr val="bg1">
                    <a:lumMod val="85000"/>
                  </a:schemeClr>
                </a:solidFill>
              </a:rPr>
              <a:t>字</a:t>
            </a:r>
            <a:r>
              <a:rPr lang="zh-CN" altLang="en-US" dirty="0" smtClean="0">
                <a:solidFill>
                  <a:schemeClr val="bg1">
                    <a:lumMod val="85000"/>
                  </a:schemeClr>
                </a:solidFill>
              </a:rPr>
              <a:t>）</a:t>
            </a:r>
            <a:endParaRPr lang="en-US" altLang="zh-CN" dirty="0" smtClean="0">
              <a:solidFill>
                <a:schemeClr val="bg1">
                  <a:lumMod val="85000"/>
                </a:schemeClr>
              </a:solidFill>
            </a:endParaRPr>
          </a:p>
          <a:p>
            <a:r>
              <a:rPr lang="zh-CN" altLang="en-US" dirty="0">
                <a:solidFill>
                  <a:schemeClr val="bg1">
                    <a:lumMod val="85000"/>
                  </a:schemeClr>
                </a:solidFill>
              </a:rPr>
              <a:t>训练集样本少</a:t>
            </a:r>
            <a:endParaRPr lang="en-US" altLang="zh-CN" dirty="0">
              <a:solidFill>
                <a:schemeClr val="bg1">
                  <a:lumMod val="85000"/>
                </a:schemeClr>
              </a:solidFill>
            </a:endParaRPr>
          </a:p>
          <a:p>
            <a:endParaRPr lang="zh-CN" altLang="en-US" dirty="0">
              <a:solidFill>
                <a:schemeClr val="bg1">
                  <a:lumMod val="85000"/>
                </a:schemeClr>
              </a:solidFill>
            </a:endParaRPr>
          </a:p>
        </p:txBody>
      </p:sp>
    </p:spTree>
    <p:extLst>
      <p:ext uri="{BB962C8B-B14F-4D97-AF65-F5344CB8AC3E}">
        <p14:creationId xmlns:p14="http://schemas.microsoft.com/office/powerpoint/2010/main" val="374855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zh-CN" altLang="en-US" sz="2800" dirty="0"/>
              <a:t>解决方案概述</a:t>
            </a:r>
            <a:endParaRPr lang="en-US" sz="2800" dirty="0"/>
          </a:p>
        </p:txBody>
      </p:sp>
      <p:sp>
        <p:nvSpPr>
          <p:cNvPr id="9" name="内容占位符 8"/>
          <p:cNvSpPr>
            <a:spLocks noGrp="1"/>
          </p:cNvSpPr>
          <p:nvPr>
            <p:ph idx="1"/>
          </p:nvPr>
        </p:nvSpPr>
        <p:spPr/>
        <p:txBody>
          <a:bodyPr/>
          <a:lstStyle/>
          <a:p>
            <a:r>
              <a:rPr lang="zh-CN" altLang="en-US" dirty="0">
                <a:solidFill>
                  <a:schemeClr val="bg1">
                    <a:lumMod val="85000"/>
                  </a:schemeClr>
                </a:solidFill>
              </a:rPr>
              <a:t>基于三元组关系特性的数据增广</a:t>
            </a:r>
            <a:endParaRPr lang="en-US" altLang="zh-CN" dirty="0">
              <a:solidFill>
                <a:schemeClr val="bg1">
                  <a:lumMod val="85000"/>
                </a:schemeClr>
              </a:solidFill>
            </a:endParaRPr>
          </a:p>
          <a:p>
            <a:r>
              <a:rPr lang="zh-CN" altLang="en-US" dirty="0">
                <a:solidFill>
                  <a:schemeClr val="bg1">
                    <a:lumMod val="85000"/>
                  </a:schemeClr>
                </a:solidFill>
              </a:rPr>
              <a:t>孪生</a:t>
            </a:r>
            <a:r>
              <a:rPr lang="en-US" altLang="zh-CN" dirty="0">
                <a:solidFill>
                  <a:schemeClr val="bg1">
                    <a:lumMod val="85000"/>
                  </a:schemeClr>
                </a:solidFill>
              </a:rPr>
              <a:t>BERT</a:t>
            </a:r>
            <a:r>
              <a:rPr lang="zh-CN" altLang="en-US" dirty="0">
                <a:solidFill>
                  <a:schemeClr val="bg1">
                    <a:lumMod val="85000"/>
                  </a:schemeClr>
                </a:solidFill>
              </a:rPr>
              <a:t>模型</a:t>
            </a:r>
            <a:r>
              <a:rPr lang="en-US" altLang="zh-CN" dirty="0">
                <a:solidFill>
                  <a:schemeClr val="bg1">
                    <a:lumMod val="85000"/>
                  </a:schemeClr>
                </a:solidFill>
              </a:rPr>
              <a:t>Fine tuning </a:t>
            </a:r>
            <a:r>
              <a:rPr lang="zh-CN" altLang="en-US" dirty="0">
                <a:solidFill>
                  <a:schemeClr val="bg1">
                    <a:lumMod val="85000"/>
                  </a:schemeClr>
                </a:solidFill>
              </a:rPr>
              <a:t>（单模型）</a:t>
            </a:r>
            <a:endParaRPr lang="en-US" altLang="zh-CN" dirty="0">
              <a:solidFill>
                <a:schemeClr val="bg1">
                  <a:lumMod val="85000"/>
                </a:schemeClr>
              </a:solidFill>
            </a:endParaRPr>
          </a:p>
        </p:txBody>
      </p:sp>
    </p:spTree>
    <p:extLst>
      <p:ext uri="{BB962C8B-B14F-4D97-AF65-F5344CB8AC3E}">
        <p14:creationId xmlns:p14="http://schemas.microsoft.com/office/powerpoint/2010/main" val="173221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zh-CN" altLang="en-US" sz="2800" dirty="0">
                <a:effectLst>
                  <a:outerShdw blurRad="38100" dist="38100" dir="2700000" algn="tl">
                    <a:srgbClr val="000000">
                      <a:alpha val="43137"/>
                    </a:srgbClr>
                  </a:outerShdw>
                </a:effectLst>
              </a:rPr>
              <a:t>基于三元组关系特性的数据增广</a:t>
            </a:r>
          </a:p>
        </p:txBody>
      </p:sp>
      <p:sp>
        <p:nvSpPr>
          <p:cNvPr id="2" name="内容占位符 1"/>
          <p:cNvSpPr>
            <a:spLocks noGrp="1"/>
          </p:cNvSpPr>
          <p:nvPr>
            <p:ph idx="1"/>
          </p:nvPr>
        </p:nvSpPr>
        <p:spPr>
          <a:xfrm>
            <a:off x="440730" y="898511"/>
            <a:ext cx="8246070" cy="3847025"/>
          </a:xfrm>
        </p:spPr>
        <p:txBody>
          <a:bodyPr>
            <a:normAutofit/>
          </a:bodyPr>
          <a:lstStyle/>
          <a:p>
            <a:pPr algn="l"/>
            <a:r>
              <a:rPr lang="zh-CN" altLang="en-US" sz="1800" dirty="0">
                <a:solidFill>
                  <a:schemeClr val="bg1">
                    <a:lumMod val="85000"/>
                  </a:schemeClr>
                </a:solidFill>
              </a:rPr>
              <a:t>原始训练集</a:t>
            </a:r>
            <a:r>
              <a:rPr lang="en-US" altLang="zh-CN" sz="1800" dirty="0">
                <a:solidFill>
                  <a:schemeClr val="bg1">
                    <a:lumMod val="85000"/>
                  </a:schemeClr>
                </a:solidFill>
              </a:rPr>
              <a:t>: (A,B,C), 0 </a:t>
            </a:r>
            <a:r>
              <a:rPr lang="zh-CN" altLang="en-US" sz="1800" dirty="0">
                <a:solidFill>
                  <a:schemeClr val="bg1">
                    <a:lumMod val="85000"/>
                  </a:schemeClr>
                </a:solidFill>
              </a:rPr>
              <a:t>（</a:t>
            </a:r>
            <a:r>
              <a:rPr lang="en-US" altLang="zh-CN" sz="1800" dirty="0">
                <a:solidFill>
                  <a:schemeClr val="bg1">
                    <a:lumMod val="85000"/>
                  </a:schemeClr>
                </a:solidFill>
              </a:rPr>
              <a:t>0</a:t>
            </a:r>
            <a:r>
              <a:rPr lang="zh-CN" altLang="en-US" sz="1800" dirty="0">
                <a:solidFill>
                  <a:schemeClr val="bg1">
                    <a:lumMod val="85000"/>
                  </a:schemeClr>
                </a:solidFill>
              </a:rPr>
              <a:t>表示文书</a:t>
            </a:r>
            <a:r>
              <a:rPr lang="en-US" altLang="zh-CN" sz="1800" dirty="0">
                <a:solidFill>
                  <a:schemeClr val="bg1">
                    <a:lumMod val="85000"/>
                  </a:schemeClr>
                </a:solidFill>
              </a:rPr>
              <a:t>A</a:t>
            </a:r>
            <a:r>
              <a:rPr lang="zh-CN" altLang="en-US" sz="1800" dirty="0">
                <a:solidFill>
                  <a:schemeClr val="bg1">
                    <a:lumMod val="85000"/>
                  </a:schemeClr>
                </a:solidFill>
              </a:rPr>
              <a:t>与</a:t>
            </a:r>
            <a:r>
              <a:rPr lang="en-US" altLang="zh-CN" sz="1800" dirty="0">
                <a:solidFill>
                  <a:schemeClr val="bg1">
                    <a:lumMod val="85000"/>
                  </a:schemeClr>
                </a:solidFill>
              </a:rPr>
              <a:t>B</a:t>
            </a:r>
            <a:r>
              <a:rPr lang="zh-CN" altLang="en-US" sz="1800" dirty="0">
                <a:solidFill>
                  <a:schemeClr val="bg1">
                    <a:lumMod val="85000"/>
                  </a:schemeClr>
                </a:solidFill>
              </a:rPr>
              <a:t>更相似，</a:t>
            </a:r>
            <a:r>
              <a:rPr lang="en-US" altLang="zh-CN" sz="1800" dirty="0">
                <a:solidFill>
                  <a:schemeClr val="bg1">
                    <a:lumMod val="85000"/>
                  </a:schemeClr>
                </a:solidFill>
              </a:rPr>
              <a:t>1</a:t>
            </a:r>
            <a:r>
              <a:rPr lang="zh-CN" altLang="en-US" sz="1800" dirty="0">
                <a:solidFill>
                  <a:schemeClr val="bg1">
                    <a:lumMod val="85000"/>
                  </a:schemeClr>
                </a:solidFill>
              </a:rPr>
              <a:t>表示文书</a:t>
            </a:r>
            <a:r>
              <a:rPr lang="en-US" altLang="zh-CN" sz="1800" dirty="0">
                <a:solidFill>
                  <a:schemeClr val="bg1">
                    <a:lumMod val="85000"/>
                  </a:schemeClr>
                </a:solidFill>
              </a:rPr>
              <a:t>A</a:t>
            </a:r>
            <a:r>
              <a:rPr lang="zh-CN" altLang="en-US" sz="1800" dirty="0">
                <a:solidFill>
                  <a:schemeClr val="bg1">
                    <a:lumMod val="85000"/>
                  </a:schemeClr>
                </a:solidFill>
              </a:rPr>
              <a:t>与</a:t>
            </a:r>
            <a:r>
              <a:rPr lang="en-US" altLang="zh-CN" sz="1800" dirty="0">
                <a:solidFill>
                  <a:schemeClr val="bg1">
                    <a:lumMod val="85000"/>
                  </a:schemeClr>
                </a:solidFill>
              </a:rPr>
              <a:t>C</a:t>
            </a:r>
            <a:r>
              <a:rPr lang="zh-CN" altLang="en-US" sz="1800" dirty="0">
                <a:solidFill>
                  <a:schemeClr val="bg1">
                    <a:lumMod val="85000"/>
                  </a:schemeClr>
                </a:solidFill>
              </a:rPr>
              <a:t>更相似）</a:t>
            </a:r>
            <a:endParaRPr lang="en-US" altLang="zh-CN" sz="1800" dirty="0">
              <a:solidFill>
                <a:schemeClr val="bg1">
                  <a:lumMod val="85000"/>
                </a:schemeClr>
              </a:solidFill>
            </a:endParaRPr>
          </a:p>
          <a:p>
            <a:r>
              <a:rPr lang="zh-CN" altLang="en-US" sz="1800" dirty="0">
                <a:solidFill>
                  <a:schemeClr val="bg1">
                    <a:lumMod val="85000"/>
                  </a:schemeClr>
                </a:solidFill>
              </a:rPr>
              <a:t>增广</a:t>
            </a:r>
            <a:r>
              <a:rPr lang="en-US" altLang="zh-CN" sz="1800" dirty="0">
                <a:solidFill>
                  <a:schemeClr val="bg1">
                    <a:lumMod val="85000"/>
                  </a:schemeClr>
                </a:solidFill>
              </a:rPr>
              <a:t>1: </a:t>
            </a:r>
            <a:r>
              <a:rPr lang="zh-CN" altLang="en-US" sz="1800" dirty="0">
                <a:solidFill>
                  <a:schemeClr val="bg1">
                    <a:lumMod val="85000"/>
                  </a:schemeClr>
                </a:solidFill>
              </a:rPr>
              <a:t>反对称增广                </a:t>
            </a:r>
            <a:r>
              <a:rPr lang="en-US" altLang="zh-CN" sz="1800" dirty="0">
                <a:solidFill>
                  <a:schemeClr val="bg1">
                    <a:lumMod val="85000"/>
                  </a:schemeClr>
                </a:solidFill>
                <a:sym typeface="Wingdings" panose="05000000000000000000" pitchFamily="2" charset="2"/>
              </a:rPr>
              <a:t>                </a:t>
            </a:r>
            <a:r>
              <a:rPr lang="en-US" altLang="zh-CN" sz="1800" dirty="0">
                <a:solidFill>
                  <a:schemeClr val="bg1">
                    <a:lumMod val="85000"/>
                  </a:schemeClr>
                </a:solidFill>
              </a:rPr>
              <a:t>(A,C,B),1</a:t>
            </a:r>
          </a:p>
          <a:p>
            <a:r>
              <a:rPr lang="zh-CN" altLang="en-US" sz="1800" dirty="0">
                <a:solidFill>
                  <a:schemeClr val="bg1">
                    <a:lumMod val="85000"/>
                  </a:schemeClr>
                </a:solidFill>
              </a:rPr>
              <a:t>增广</a:t>
            </a:r>
            <a:r>
              <a:rPr lang="en-US" altLang="zh-CN" sz="1800" dirty="0">
                <a:solidFill>
                  <a:schemeClr val="bg1">
                    <a:lumMod val="85000"/>
                  </a:schemeClr>
                </a:solidFill>
              </a:rPr>
              <a:t>2: </a:t>
            </a:r>
            <a:r>
              <a:rPr lang="zh-CN" altLang="en-US" sz="1800" dirty="0">
                <a:solidFill>
                  <a:schemeClr val="bg1">
                    <a:lumMod val="85000"/>
                  </a:schemeClr>
                </a:solidFill>
              </a:rPr>
              <a:t>自反性增广                </a:t>
            </a:r>
            <a:r>
              <a:rPr lang="en-US" altLang="zh-CN" sz="1800" dirty="0">
                <a:solidFill>
                  <a:schemeClr val="bg1">
                    <a:lumMod val="85000"/>
                  </a:schemeClr>
                </a:solidFill>
                <a:sym typeface="Wingdings" panose="05000000000000000000" pitchFamily="2" charset="2"/>
              </a:rPr>
              <a:t>                </a:t>
            </a:r>
            <a:r>
              <a:rPr lang="en-US" altLang="zh-CN" sz="1800" dirty="0">
                <a:solidFill>
                  <a:schemeClr val="bg1">
                    <a:lumMod val="85000"/>
                  </a:schemeClr>
                </a:solidFill>
              </a:rPr>
              <a:t>(C,C,A),0</a:t>
            </a:r>
          </a:p>
          <a:p>
            <a:r>
              <a:rPr lang="zh-CN" altLang="en-US" sz="1800" dirty="0">
                <a:solidFill>
                  <a:schemeClr val="bg1">
                    <a:lumMod val="85000"/>
                  </a:schemeClr>
                </a:solidFill>
              </a:rPr>
              <a:t>增广</a:t>
            </a:r>
            <a:r>
              <a:rPr lang="en-US" altLang="zh-CN" sz="1800" dirty="0">
                <a:solidFill>
                  <a:schemeClr val="bg1">
                    <a:lumMod val="85000"/>
                  </a:schemeClr>
                </a:solidFill>
              </a:rPr>
              <a:t>3: </a:t>
            </a:r>
            <a:r>
              <a:rPr lang="zh-CN" altLang="en-US" sz="1800" dirty="0">
                <a:solidFill>
                  <a:schemeClr val="bg1">
                    <a:lumMod val="85000"/>
                  </a:schemeClr>
                </a:solidFill>
              </a:rPr>
              <a:t>自反性</a:t>
            </a:r>
            <a:r>
              <a:rPr lang="en-US" altLang="zh-CN" sz="1800" dirty="0">
                <a:solidFill>
                  <a:schemeClr val="bg1">
                    <a:lumMod val="85000"/>
                  </a:schemeClr>
                </a:solidFill>
              </a:rPr>
              <a:t>+</a:t>
            </a:r>
            <a:r>
              <a:rPr lang="zh-CN" altLang="en-US" sz="1800" dirty="0">
                <a:solidFill>
                  <a:schemeClr val="bg1">
                    <a:lumMod val="85000"/>
                  </a:schemeClr>
                </a:solidFill>
              </a:rPr>
              <a:t>反对称          </a:t>
            </a:r>
            <a:r>
              <a:rPr lang="en-US" altLang="zh-CN" sz="1800" dirty="0">
                <a:solidFill>
                  <a:schemeClr val="bg1">
                    <a:lumMod val="85000"/>
                  </a:schemeClr>
                </a:solidFill>
                <a:sym typeface="Wingdings" panose="05000000000000000000" pitchFamily="2" charset="2"/>
              </a:rPr>
              <a:t>                </a:t>
            </a:r>
            <a:r>
              <a:rPr lang="en-US" altLang="zh-CN" sz="1800" dirty="0">
                <a:solidFill>
                  <a:schemeClr val="bg1">
                    <a:lumMod val="85000"/>
                  </a:schemeClr>
                </a:solidFill>
              </a:rPr>
              <a:t>(C,A,C),1</a:t>
            </a:r>
          </a:p>
          <a:p>
            <a:r>
              <a:rPr lang="zh-CN" altLang="en-US" sz="1800" dirty="0">
                <a:solidFill>
                  <a:schemeClr val="bg1">
                    <a:lumMod val="85000"/>
                  </a:schemeClr>
                </a:solidFill>
              </a:rPr>
              <a:t>增广</a:t>
            </a:r>
            <a:r>
              <a:rPr lang="en-US" altLang="zh-CN" sz="1800" dirty="0">
                <a:solidFill>
                  <a:schemeClr val="bg1">
                    <a:lumMod val="85000"/>
                  </a:schemeClr>
                </a:solidFill>
              </a:rPr>
              <a:t>4: </a:t>
            </a:r>
            <a:r>
              <a:rPr lang="zh-CN" altLang="en-US" sz="1800" dirty="0">
                <a:solidFill>
                  <a:schemeClr val="bg1">
                    <a:lumMod val="85000"/>
                  </a:schemeClr>
                </a:solidFill>
              </a:rPr>
              <a:t>启发式增广                </a:t>
            </a:r>
            <a:r>
              <a:rPr lang="en-US" altLang="zh-CN" sz="1800" dirty="0">
                <a:solidFill>
                  <a:schemeClr val="bg1">
                    <a:lumMod val="85000"/>
                  </a:schemeClr>
                </a:solidFill>
                <a:sym typeface="Wingdings" panose="05000000000000000000" pitchFamily="2" charset="2"/>
              </a:rPr>
              <a:t>                </a:t>
            </a:r>
            <a:r>
              <a:rPr lang="en-US" altLang="zh-CN" sz="1800" dirty="0">
                <a:solidFill>
                  <a:schemeClr val="bg1">
                    <a:lumMod val="85000"/>
                  </a:schemeClr>
                </a:solidFill>
              </a:rPr>
              <a:t>(B,A,C),0 </a:t>
            </a:r>
          </a:p>
          <a:p>
            <a:r>
              <a:rPr lang="zh-CN" altLang="en-US" sz="1800" dirty="0">
                <a:solidFill>
                  <a:schemeClr val="bg1">
                    <a:lumMod val="85000"/>
                  </a:schemeClr>
                </a:solidFill>
              </a:rPr>
              <a:t>增广</a:t>
            </a:r>
            <a:r>
              <a:rPr lang="en-US" altLang="zh-CN" sz="1800" dirty="0">
                <a:solidFill>
                  <a:schemeClr val="bg1">
                    <a:lumMod val="85000"/>
                  </a:schemeClr>
                </a:solidFill>
              </a:rPr>
              <a:t>5: </a:t>
            </a:r>
            <a:r>
              <a:rPr lang="zh-CN" altLang="en-US" sz="1800" dirty="0">
                <a:solidFill>
                  <a:schemeClr val="bg1">
                    <a:lumMod val="85000"/>
                  </a:schemeClr>
                </a:solidFill>
              </a:rPr>
              <a:t>启发式增广</a:t>
            </a:r>
            <a:r>
              <a:rPr lang="en-US" altLang="zh-CN" sz="1800" dirty="0" smtClean="0">
                <a:solidFill>
                  <a:schemeClr val="bg1">
                    <a:lumMod val="85000"/>
                  </a:schemeClr>
                </a:solidFill>
              </a:rPr>
              <a:t>+</a:t>
            </a:r>
            <a:r>
              <a:rPr lang="zh-CN" altLang="en-US" sz="1800">
                <a:solidFill>
                  <a:schemeClr val="bg1">
                    <a:lumMod val="85000"/>
                  </a:schemeClr>
                </a:solidFill>
              </a:rPr>
              <a:t>反对称</a:t>
            </a:r>
            <a:r>
              <a:rPr lang="zh-CN" altLang="en-US" sz="1800" smtClean="0">
                <a:solidFill>
                  <a:schemeClr val="bg1">
                    <a:lumMod val="85000"/>
                  </a:schemeClr>
                </a:solidFill>
              </a:rPr>
              <a:t>性    </a:t>
            </a:r>
            <a:r>
              <a:rPr lang="en-US" altLang="zh-CN" sz="1800" dirty="0">
                <a:solidFill>
                  <a:schemeClr val="bg1">
                    <a:lumMod val="85000"/>
                  </a:schemeClr>
                </a:solidFill>
                <a:sym typeface="Wingdings" panose="05000000000000000000" pitchFamily="2" charset="2"/>
              </a:rPr>
              <a:t>                </a:t>
            </a:r>
            <a:r>
              <a:rPr lang="en-US" altLang="zh-CN" sz="1800" dirty="0">
                <a:solidFill>
                  <a:schemeClr val="bg1">
                    <a:lumMod val="85000"/>
                  </a:schemeClr>
                </a:solidFill>
              </a:rPr>
              <a:t>(B,C,A),1</a:t>
            </a:r>
          </a:p>
        </p:txBody>
      </p:sp>
    </p:spTree>
    <p:extLst>
      <p:ext uri="{BB962C8B-B14F-4D97-AF65-F5344CB8AC3E}">
        <p14:creationId xmlns:p14="http://schemas.microsoft.com/office/powerpoint/2010/main" val="228158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a:effectLst>
                  <a:outerShdw blurRad="38100" dist="38100" dir="2700000" algn="tl">
                    <a:srgbClr val="000000">
                      <a:alpha val="43137"/>
                    </a:srgbClr>
                  </a:outerShdw>
                </a:effectLst>
              </a:rPr>
              <a:t>基于三元组关系特性的数据增广</a:t>
            </a:r>
          </a:p>
        </p:txBody>
      </p:sp>
      <p:sp>
        <p:nvSpPr>
          <p:cNvPr id="3" name="内容占位符 2"/>
          <p:cNvSpPr>
            <a:spLocks noGrp="1"/>
          </p:cNvSpPr>
          <p:nvPr>
            <p:ph idx="1"/>
          </p:nvPr>
        </p:nvSpPr>
        <p:spPr/>
        <p:txBody>
          <a:bodyPr/>
          <a:lstStyle/>
          <a:p>
            <a:r>
              <a:rPr lang="zh-CN" altLang="en-US" dirty="0">
                <a:solidFill>
                  <a:schemeClr val="bg1">
                    <a:lumMod val="85000"/>
                  </a:schemeClr>
                </a:solidFill>
              </a:rPr>
              <a:t>本地实验结果（一阶段数据集）</a:t>
            </a:r>
            <a:endParaRPr lang="en-US" altLang="zh-CN" dirty="0">
              <a:solidFill>
                <a:schemeClr val="bg1">
                  <a:lumMod val="85000"/>
                </a:schemeClr>
              </a:solidFill>
            </a:endParaRPr>
          </a:p>
          <a:p>
            <a:pPr lvl="1"/>
            <a:endParaRPr lang="zh-CN" altLang="en-US" dirty="0">
              <a:solidFill>
                <a:schemeClr val="bg1">
                  <a:lumMod val="85000"/>
                </a:schemeClr>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2631787688"/>
              </p:ext>
            </p:extLst>
          </p:nvPr>
        </p:nvGraphicFramePr>
        <p:xfrm>
          <a:off x="893617" y="1710459"/>
          <a:ext cx="5548747" cy="1854200"/>
        </p:xfrm>
        <a:graphic>
          <a:graphicData uri="http://schemas.openxmlformats.org/drawingml/2006/table">
            <a:tbl>
              <a:tblPr firstRow="1" bandRow="1">
                <a:tableStyleId>{5C22544A-7EE6-4342-B048-85BDC9FD1C3A}</a:tableStyleId>
              </a:tblPr>
              <a:tblGrid>
                <a:gridCol w="3045506">
                  <a:extLst>
                    <a:ext uri="{9D8B030D-6E8A-4147-A177-3AD203B41FA5}">
                      <a16:colId xmlns:a16="http://schemas.microsoft.com/office/drawing/2014/main" val="426690706"/>
                    </a:ext>
                  </a:extLst>
                </a:gridCol>
                <a:gridCol w="2503241">
                  <a:extLst>
                    <a:ext uri="{9D8B030D-6E8A-4147-A177-3AD203B41FA5}">
                      <a16:colId xmlns:a16="http://schemas.microsoft.com/office/drawing/2014/main" val="1955283048"/>
                    </a:ext>
                  </a:extLst>
                </a:gridCol>
              </a:tblGrid>
              <a:tr h="370840">
                <a:tc>
                  <a:txBody>
                    <a:bodyPr/>
                    <a:lstStyle/>
                    <a:p>
                      <a:r>
                        <a:rPr lang="zh-CN" altLang="en-US" dirty="0"/>
                        <a:t>方法</a:t>
                      </a:r>
                    </a:p>
                  </a:txBody>
                  <a:tcPr/>
                </a:tc>
                <a:tc>
                  <a:txBody>
                    <a:bodyPr/>
                    <a:lstStyle/>
                    <a:p>
                      <a:r>
                        <a:rPr lang="zh-CN" altLang="en-US" dirty="0"/>
                        <a:t>准确率（</a:t>
                      </a:r>
                      <a:r>
                        <a:rPr lang="en-US" altLang="zh-CN" dirty="0"/>
                        <a:t>5-fold mean</a:t>
                      </a:r>
                      <a:r>
                        <a:rPr lang="zh-CN" altLang="en-US" dirty="0"/>
                        <a:t>）</a:t>
                      </a:r>
                    </a:p>
                  </a:txBody>
                  <a:tcPr/>
                </a:tc>
                <a:extLst>
                  <a:ext uri="{0D108BD9-81ED-4DB2-BD59-A6C34878D82A}">
                    <a16:rowId xmlns:a16="http://schemas.microsoft.com/office/drawing/2014/main" val="3285344219"/>
                  </a:ext>
                </a:extLst>
              </a:tr>
              <a:tr h="370840">
                <a:tc>
                  <a:txBody>
                    <a:bodyPr/>
                    <a:lstStyle/>
                    <a:p>
                      <a:r>
                        <a:rPr lang="zh-CN" altLang="en-US" dirty="0"/>
                        <a:t>反对称增广</a:t>
                      </a:r>
                    </a:p>
                  </a:txBody>
                  <a:tcPr/>
                </a:tc>
                <a:tc>
                  <a:txBody>
                    <a:bodyPr/>
                    <a:lstStyle/>
                    <a:p>
                      <a:r>
                        <a:rPr lang="en-US" altLang="zh-CN" dirty="0"/>
                        <a:t>0.788 </a:t>
                      </a:r>
                      <a:endParaRPr lang="zh-CN" altLang="en-US" dirty="0"/>
                    </a:p>
                  </a:txBody>
                  <a:tcPr/>
                </a:tc>
                <a:extLst>
                  <a:ext uri="{0D108BD9-81ED-4DB2-BD59-A6C34878D82A}">
                    <a16:rowId xmlns:a16="http://schemas.microsoft.com/office/drawing/2014/main" val="2176013216"/>
                  </a:ext>
                </a:extLst>
              </a:tr>
              <a:tr h="370840">
                <a:tc>
                  <a:txBody>
                    <a:bodyPr/>
                    <a:lstStyle/>
                    <a:p>
                      <a:r>
                        <a:rPr lang="zh-CN" altLang="en-US" dirty="0"/>
                        <a:t>反对称</a:t>
                      </a:r>
                      <a:r>
                        <a:rPr lang="en-US" altLang="zh-CN" dirty="0"/>
                        <a:t>+</a:t>
                      </a:r>
                      <a:r>
                        <a:rPr lang="zh-CN" altLang="en-US" dirty="0"/>
                        <a:t>启发式增广</a:t>
                      </a:r>
                    </a:p>
                  </a:txBody>
                  <a:tcPr/>
                </a:tc>
                <a:tc>
                  <a:txBody>
                    <a:bodyPr/>
                    <a:lstStyle/>
                    <a:p>
                      <a:r>
                        <a:rPr lang="en-US" altLang="zh-CN" dirty="0"/>
                        <a:t>0.784</a:t>
                      </a:r>
                      <a:endParaRPr lang="zh-CN" altLang="en-US" dirty="0"/>
                    </a:p>
                  </a:txBody>
                  <a:tcPr/>
                </a:tc>
                <a:extLst>
                  <a:ext uri="{0D108BD9-81ED-4DB2-BD59-A6C34878D82A}">
                    <a16:rowId xmlns:a16="http://schemas.microsoft.com/office/drawing/2014/main" val="1617266275"/>
                  </a:ext>
                </a:extLst>
              </a:tr>
              <a:tr h="370840">
                <a:tc>
                  <a:txBody>
                    <a:bodyPr/>
                    <a:lstStyle/>
                    <a:p>
                      <a:r>
                        <a:rPr lang="zh-CN" altLang="en-US" dirty="0"/>
                        <a:t>反对称</a:t>
                      </a:r>
                      <a:r>
                        <a:rPr lang="en-US" altLang="zh-CN" dirty="0"/>
                        <a:t>+</a:t>
                      </a:r>
                      <a:r>
                        <a:rPr lang="zh-CN" altLang="en-US" dirty="0"/>
                        <a:t>自反性增广</a:t>
                      </a:r>
                    </a:p>
                  </a:txBody>
                  <a:tcPr/>
                </a:tc>
                <a:tc>
                  <a:txBody>
                    <a:bodyPr/>
                    <a:lstStyle/>
                    <a:p>
                      <a:r>
                        <a:rPr lang="en-US" altLang="zh-CN" dirty="0"/>
                        <a:t>0.810</a:t>
                      </a:r>
                      <a:endParaRPr lang="zh-CN" altLang="en-US" dirty="0"/>
                    </a:p>
                  </a:txBody>
                  <a:tcPr/>
                </a:tc>
                <a:extLst>
                  <a:ext uri="{0D108BD9-81ED-4DB2-BD59-A6C34878D82A}">
                    <a16:rowId xmlns:a16="http://schemas.microsoft.com/office/drawing/2014/main" val="1630619528"/>
                  </a:ext>
                </a:extLst>
              </a:tr>
              <a:tr h="370840">
                <a:tc>
                  <a:txBody>
                    <a:bodyPr/>
                    <a:lstStyle/>
                    <a:p>
                      <a:r>
                        <a:rPr lang="zh-CN" altLang="en-US" dirty="0"/>
                        <a:t>反对称</a:t>
                      </a:r>
                      <a:r>
                        <a:rPr lang="en-US" altLang="zh-CN" dirty="0"/>
                        <a:t>+</a:t>
                      </a:r>
                      <a:r>
                        <a:rPr lang="zh-CN" altLang="en-US" dirty="0"/>
                        <a:t>启发式</a:t>
                      </a:r>
                      <a:r>
                        <a:rPr lang="en-US" altLang="zh-CN" dirty="0"/>
                        <a:t>+</a:t>
                      </a:r>
                      <a:r>
                        <a:rPr lang="zh-CN" altLang="en-US" dirty="0"/>
                        <a:t>自反性增广</a:t>
                      </a:r>
                    </a:p>
                  </a:txBody>
                  <a:tcPr/>
                </a:tc>
                <a:tc>
                  <a:txBody>
                    <a:bodyPr/>
                    <a:lstStyle/>
                    <a:p>
                      <a:r>
                        <a:rPr lang="en-US" altLang="zh-CN" dirty="0"/>
                        <a:t>0.852</a:t>
                      </a:r>
                      <a:endParaRPr lang="zh-CN" altLang="en-US" dirty="0"/>
                    </a:p>
                  </a:txBody>
                  <a:tcPr/>
                </a:tc>
                <a:extLst>
                  <a:ext uri="{0D108BD9-81ED-4DB2-BD59-A6C34878D82A}">
                    <a16:rowId xmlns:a16="http://schemas.microsoft.com/office/drawing/2014/main" val="3766630350"/>
                  </a:ext>
                </a:extLst>
              </a:tr>
            </a:tbl>
          </a:graphicData>
        </a:graphic>
      </p:graphicFrame>
    </p:spTree>
    <p:extLst>
      <p:ext uri="{BB962C8B-B14F-4D97-AF65-F5344CB8AC3E}">
        <p14:creationId xmlns:p14="http://schemas.microsoft.com/office/powerpoint/2010/main" val="245947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a:effectLst>
                  <a:outerShdw blurRad="38100" dist="38100" dir="2700000" algn="tl">
                    <a:srgbClr val="000000">
                      <a:alpha val="43137"/>
                    </a:srgbClr>
                  </a:outerShdw>
                </a:effectLst>
              </a:rPr>
              <a:t>模型设计</a:t>
            </a:r>
          </a:p>
        </p:txBody>
      </p:sp>
      <p:sp>
        <p:nvSpPr>
          <p:cNvPr id="3" name="内容占位符 2"/>
          <p:cNvSpPr>
            <a:spLocks noGrp="1"/>
          </p:cNvSpPr>
          <p:nvPr>
            <p:ph idx="1"/>
          </p:nvPr>
        </p:nvSpPr>
        <p:spPr>
          <a:xfrm>
            <a:off x="440730" y="898511"/>
            <a:ext cx="8246070" cy="3555725"/>
          </a:xfrm>
        </p:spPr>
        <p:txBody>
          <a:bodyPr>
            <a:normAutofit/>
          </a:bodyPr>
          <a:lstStyle/>
          <a:p>
            <a:r>
              <a:rPr lang="zh-CN" altLang="en-US" dirty="0">
                <a:solidFill>
                  <a:schemeClr val="bg1">
                    <a:lumMod val="85000"/>
                  </a:schemeClr>
                </a:solidFill>
              </a:rPr>
              <a:t>用</a:t>
            </a:r>
            <a:r>
              <a:rPr lang="en-US" altLang="zh-CN" dirty="0">
                <a:solidFill>
                  <a:schemeClr val="bg1">
                    <a:lumMod val="85000"/>
                  </a:schemeClr>
                </a:solidFill>
              </a:rPr>
              <a:t>BERT</a:t>
            </a:r>
            <a:r>
              <a:rPr lang="zh-CN" altLang="en-US" dirty="0">
                <a:solidFill>
                  <a:schemeClr val="bg1">
                    <a:lumMod val="85000"/>
                  </a:schemeClr>
                </a:solidFill>
              </a:rPr>
              <a:t>模型建模两份文书的相似度</a:t>
            </a:r>
            <a:endParaRPr lang="en-US" altLang="zh-CN" dirty="0">
              <a:solidFill>
                <a:schemeClr val="bg1">
                  <a:lumMod val="85000"/>
                </a:schemeClr>
              </a:solidFill>
            </a:endParaRPr>
          </a:p>
          <a:p>
            <a:pPr lvl="1"/>
            <a:r>
              <a:rPr lang="zh-CN" altLang="en-US" dirty="0">
                <a:solidFill>
                  <a:schemeClr val="bg1">
                    <a:lumMod val="85000"/>
                  </a:schemeClr>
                </a:solidFill>
              </a:rPr>
              <a:t>后向截断，相同长度限制下保留更多信息</a:t>
            </a:r>
            <a:endParaRPr lang="en-US" altLang="zh-CN" dirty="0">
              <a:solidFill>
                <a:schemeClr val="bg1">
                  <a:lumMod val="85000"/>
                </a:schemeClr>
              </a:solidFill>
            </a:endParaRPr>
          </a:p>
          <a:p>
            <a:pPr lvl="1"/>
            <a:r>
              <a:rPr lang="zh-CN" altLang="en-US" dirty="0">
                <a:solidFill>
                  <a:schemeClr val="bg1">
                    <a:lumMod val="85000"/>
                  </a:schemeClr>
                </a:solidFill>
              </a:rPr>
              <a:t>用</a:t>
            </a:r>
            <a:r>
              <a:rPr lang="en-US" altLang="zh-CN" dirty="0">
                <a:solidFill>
                  <a:schemeClr val="bg1">
                    <a:lumMod val="85000"/>
                  </a:schemeClr>
                </a:solidFill>
              </a:rPr>
              <a:t>BERT</a:t>
            </a:r>
            <a:r>
              <a:rPr lang="zh-CN" altLang="en-US" dirty="0">
                <a:solidFill>
                  <a:schemeClr val="bg1">
                    <a:lumMod val="85000"/>
                  </a:schemeClr>
                </a:solidFill>
              </a:rPr>
              <a:t>建模长文本交互，避免灾难性遗忘</a:t>
            </a:r>
            <a:endParaRPr lang="en-US" altLang="zh-CN" dirty="0">
              <a:solidFill>
                <a:schemeClr val="bg1">
                  <a:lumMod val="85000"/>
                </a:schemeClr>
              </a:solidFill>
            </a:endParaRPr>
          </a:p>
          <a:p>
            <a:endParaRPr lang="en-US" altLang="zh-CN" dirty="0">
              <a:solidFill>
                <a:schemeClr val="bg1">
                  <a:lumMod val="85000"/>
                </a:schemeClr>
              </a:solidFill>
            </a:endParaRPr>
          </a:p>
          <a:p>
            <a:r>
              <a:rPr lang="en-US" altLang="zh-CN" dirty="0">
                <a:solidFill>
                  <a:schemeClr val="bg1">
                    <a:lumMod val="85000"/>
                  </a:schemeClr>
                </a:solidFill>
              </a:rPr>
              <a:t>AB</a:t>
            </a:r>
            <a:r>
              <a:rPr lang="zh-CN" altLang="en-US" dirty="0">
                <a:solidFill>
                  <a:schemeClr val="bg1">
                    <a:lumMod val="85000"/>
                  </a:schemeClr>
                </a:solidFill>
              </a:rPr>
              <a:t>相似度减</a:t>
            </a:r>
            <a:r>
              <a:rPr lang="en-US" altLang="zh-CN" dirty="0">
                <a:solidFill>
                  <a:schemeClr val="bg1">
                    <a:lumMod val="85000"/>
                  </a:schemeClr>
                </a:solidFill>
              </a:rPr>
              <a:t>AC</a:t>
            </a:r>
            <a:r>
              <a:rPr lang="zh-CN" altLang="en-US" dirty="0">
                <a:solidFill>
                  <a:schemeClr val="bg1">
                    <a:lumMod val="85000"/>
                  </a:schemeClr>
                </a:solidFill>
              </a:rPr>
              <a:t>相似度，求出更相似者</a:t>
            </a:r>
            <a:endParaRPr lang="en-US" altLang="zh-CN" dirty="0">
              <a:solidFill>
                <a:schemeClr val="bg1">
                  <a:lumMod val="85000"/>
                </a:schemeClr>
              </a:solidFill>
            </a:endParaRPr>
          </a:p>
          <a:p>
            <a:pPr lvl="1"/>
            <a:r>
              <a:rPr lang="zh-CN" altLang="en-US" dirty="0">
                <a:solidFill>
                  <a:schemeClr val="bg1">
                    <a:lumMod val="85000"/>
                  </a:schemeClr>
                </a:solidFill>
              </a:rPr>
              <a:t>模型具有反对称性</a:t>
            </a:r>
            <a:endParaRPr lang="en-US" altLang="zh-CN" dirty="0">
              <a:solidFill>
                <a:schemeClr val="bg1">
                  <a:lumMod val="85000"/>
                </a:schemeClr>
              </a:solidFill>
            </a:endParaRPr>
          </a:p>
        </p:txBody>
      </p:sp>
    </p:spTree>
    <p:extLst>
      <p:ext uri="{BB962C8B-B14F-4D97-AF65-F5344CB8AC3E}">
        <p14:creationId xmlns:p14="http://schemas.microsoft.com/office/powerpoint/2010/main" val="326442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zh-CN" altLang="en-US" sz="2800" dirty="0">
                <a:effectLst>
                  <a:outerShdw blurRad="38100" dist="38100" dir="2700000" algn="tl">
                    <a:srgbClr val="000000">
                      <a:alpha val="43137"/>
                    </a:srgbClr>
                  </a:outerShdw>
                </a:effectLst>
              </a:rPr>
              <a:t>孪生</a:t>
            </a:r>
            <a:r>
              <a:rPr lang="en-US" altLang="zh-CN" sz="2800" dirty="0">
                <a:effectLst>
                  <a:outerShdw blurRad="38100" dist="38100" dir="2700000" algn="tl">
                    <a:srgbClr val="000000">
                      <a:alpha val="43137"/>
                    </a:srgbClr>
                  </a:outerShdw>
                </a:effectLst>
              </a:rPr>
              <a:t>BERT</a:t>
            </a:r>
            <a:r>
              <a:rPr lang="zh-CN" altLang="en-US" sz="2800" dirty="0">
                <a:effectLst>
                  <a:outerShdw blurRad="38100" dist="38100" dir="2700000" algn="tl">
                    <a:srgbClr val="000000">
                      <a:alpha val="43137"/>
                    </a:srgbClr>
                  </a:outerShdw>
                </a:effectLst>
              </a:rPr>
              <a:t>模型</a:t>
            </a:r>
            <a:endParaRPr lang="en-US" sz="2800" dirty="0">
              <a:effectLst>
                <a:outerShdw blurRad="38100" dist="38100" dir="2700000" algn="tl">
                  <a:srgbClr val="000000">
                    <a:alpha val="43137"/>
                  </a:srgbClr>
                </a:outerShdw>
              </a:effectLst>
            </a:endParaRPr>
          </a:p>
        </p:txBody>
      </p:sp>
      <p:sp>
        <p:nvSpPr>
          <p:cNvPr id="2" name="内容占位符 1"/>
          <p:cNvSpPr>
            <a:spLocks noGrp="1"/>
          </p:cNvSpPr>
          <p:nvPr>
            <p:ph idx="1"/>
          </p:nvPr>
        </p:nvSpPr>
        <p:spPr>
          <a:xfrm>
            <a:off x="442451" y="626366"/>
            <a:ext cx="8246070" cy="1547509"/>
          </a:xfrm>
        </p:spPr>
        <p:txBody>
          <a:bodyPr>
            <a:normAutofit/>
          </a:bodyPr>
          <a:lstStyle/>
          <a:p>
            <a:pPr algn="l"/>
            <a:endParaRPr lang="en-US" altLang="zh-CN" sz="1700" dirty="0">
              <a:solidFill>
                <a:schemeClr val="bg1">
                  <a:lumMod val="85000"/>
                </a:schemeClr>
              </a:solidFill>
              <a:latin typeface="Arial" panose="020B0604020202020204" pitchFamily="34" charset="0"/>
              <a:cs typeface="Arial" panose="020B0604020202020204" pitchFamily="34" charset="0"/>
            </a:endParaRPr>
          </a:p>
        </p:txBody>
      </p:sp>
      <p:sp>
        <p:nvSpPr>
          <p:cNvPr id="5" name="内容占位符 1"/>
          <p:cNvSpPr txBox="1">
            <a:spLocks/>
          </p:cNvSpPr>
          <p:nvPr/>
        </p:nvSpPr>
        <p:spPr>
          <a:xfrm>
            <a:off x="320590" y="3964625"/>
            <a:ext cx="8246070" cy="945069"/>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 typeface="Arial"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lnSpc>
                <a:spcPct val="150000"/>
              </a:lnSpc>
              <a:spcBef>
                <a:spcPct val="20000"/>
              </a:spcBef>
              <a:buFont typeface="Arial"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zh-CN" altLang="en-US" sz="1700" dirty="0">
              <a:solidFill>
                <a:schemeClr val="bg1">
                  <a:lumMod val="85000"/>
                </a:schemeClr>
              </a:solidFill>
              <a:latin typeface="Arial" panose="020B0604020202020204" pitchFamily="34" charset="0"/>
              <a:cs typeface="Arial" panose="020B0604020202020204" pitchFamily="34"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217162142"/>
              </p:ext>
            </p:extLst>
          </p:nvPr>
        </p:nvGraphicFramePr>
        <p:xfrm>
          <a:off x="628913" y="855330"/>
          <a:ext cx="7812280" cy="4054364"/>
        </p:xfrm>
        <a:graphic>
          <a:graphicData uri="http://schemas.openxmlformats.org/presentationml/2006/ole">
            <mc:AlternateContent xmlns:mc="http://schemas.openxmlformats.org/markup-compatibility/2006">
              <mc:Choice xmlns:v="urn:schemas-microsoft-com:vml" Requires="v">
                <p:oleObj spid="_x0000_s1032" name="Visio" r:id="rId3" imgW="8534284" imgH="4428971" progId="Visio.Drawing.15">
                  <p:embed/>
                </p:oleObj>
              </mc:Choice>
              <mc:Fallback>
                <p:oleObj name="Visio" r:id="rId3" imgW="8534284" imgH="4428971" progId="Visio.Drawing.15">
                  <p:embed/>
                  <p:pic>
                    <p:nvPicPr>
                      <p:cNvPr id="6" name="对象 5"/>
                      <p:cNvPicPr/>
                      <p:nvPr/>
                    </p:nvPicPr>
                    <p:blipFill>
                      <a:blip r:embed="rId4"/>
                      <a:stretch>
                        <a:fillRect/>
                      </a:stretch>
                    </p:blipFill>
                    <p:spPr>
                      <a:xfrm>
                        <a:off x="628913" y="855330"/>
                        <a:ext cx="7812280" cy="4054364"/>
                      </a:xfrm>
                      <a:prstGeom prst="rect">
                        <a:avLst/>
                      </a:prstGeom>
                    </p:spPr>
                  </p:pic>
                </p:oleObj>
              </mc:Fallback>
            </mc:AlternateContent>
          </a:graphicData>
        </a:graphic>
      </p:graphicFrame>
    </p:spTree>
    <p:extLst>
      <p:ext uri="{BB962C8B-B14F-4D97-AF65-F5344CB8AC3E}">
        <p14:creationId xmlns:p14="http://schemas.microsoft.com/office/powerpoint/2010/main" val="345770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FBFBF"/>
      </a:hlink>
      <a:folHlink>
        <a:srgbClr val="B2A1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FBFBF"/>
      </a:hlink>
      <a:folHlink>
        <a:srgbClr val="B2A1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1565</Words>
  <Application>Microsoft Office PowerPoint</Application>
  <PresentationFormat>全屏显示(16:9)</PresentationFormat>
  <Paragraphs>76</Paragraphs>
  <Slides>13</Slides>
  <Notes>6</Notes>
  <HiddenSlides>0</HiddenSlides>
  <MMClips>0</MMClips>
  <ScaleCrop>false</ScaleCrop>
  <HeadingPairs>
    <vt:vector size="8" baseType="variant">
      <vt:variant>
        <vt:lpstr>已用的字体</vt:lpstr>
      </vt:variant>
      <vt:variant>
        <vt:i4>7</vt:i4>
      </vt:variant>
      <vt:variant>
        <vt:lpstr>主题</vt:lpstr>
      </vt:variant>
      <vt:variant>
        <vt:i4>2</vt:i4>
      </vt:variant>
      <vt:variant>
        <vt:lpstr>嵌入 OLE 服务器</vt:lpstr>
      </vt:variant>
      <vt:variant>
        <vt:i4>1</vt:i4>
      </vt:variant>
      <vt:variant>
        <vt:lpstr>幻灯片标题</vt:lpstr>
      </vt:variant>
      <vt:variant>
        <vt:i4>13</vt:i4>
      </vt:variant>
    </vt:vector>
  </HeadingPairs>
  <TitlesOfParts>
    <vt:vector size="23" baseType="lpstr">
      <vt:lpstr>等线</vt:lpstr>
      <vt:lpstr>楷体</vt:lpstr>
      <vt:lpstr>宋体</vt:lpstr>
      <vt:lpstr>微软雅黑</vt:lpstr>
      <vt:lpstr>Arial</vt:lpstr>
      <vt:lpstr>Calibri</vt:lpstr>
      <vt:lpstr>Wingdings</vt:lpstr>
      <vt:lpstr>Office Theme</vt:lpstr>
      <vt:lpstr>1_Office Theme</vt:lpstr>
      <vt:lpstr>Visio</vt:lpstr>
      <vt:lpstr>CAIL2019相似案例匹配方案总结</vt:lpstr>
      <vt:lpstr>任务介绍</vt:lpstr>
      <vt:lpstr>训练集样例</vt:lpstr>
      <vt:lpstr>任务难点</vt:lpstr>
      <vt:lpstr>解决方案概述</vt:lpstr>
      <vt:lpstr>基于三元组关系特性的数据增广</vt:lpstr>
      <vt:lpstr>基于三元组关系特性的数据增广</vt:lpstr>
      <vt:lpstr>模型设计</vt:lpstr>
      <vt:lpstr>孪生BERT模型</vt:lpstr>
      <vt:lpstr>性能优化</vt:lpstr>
      <vt:lpstr>法律文书挖掘的挑战</vt:lpstr>
      <vt:lpstr>可能的探索方向</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CAIL2019相似案例匹配方案总结</dc:title>
  <dc:creator/>
  <cp:lastModifiedBy/>
  <cp:revision>2</cp:revision>
  <dcterms:created xsi:type="dcterms:W3CDTF">2017-08-01T15:40:51Z</dcterms:created>
  <dcterms:modified xsi:type="dcterms:W3CDTF">2019-10-19T03:30:57Z</dcterms:modified>
</cp:coreProperties>
</file>